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40" r:id="rId2"/>
    <p:sldId id="343" r:id="rId3"/>
    <p:sldId id="346" r:id="rId4"/>
    <p:sldId id="337" r:id="rId5"/>
    <p:sldId id="393" r:id="rId6"/>
    <p:sldId id="347" r:id="rId7"/>
    <p:sldId id="348" r:id="rId8"/>
    <p:sldId id="349" r:id="rId9"/>
    <p:sldId id="350" r:id="rId10"/>
    <p:sldId id="351" r:id="rId11"/>
    <p:sldId id="352" r:id="rId12"/>
    <p:sldId id="353" r:id="rId13"/>
    <p:sldId id="354" r:id="rId14"/>
    <p:sldId id="431" r:id="rId15"/>
    <p:sldId id="355" r:id="rId16"/>
    <p:sldId id="356" r:id="rId17"/>
    <p:sldId id="357" r:id="rId18"/>
    <p:sldId id="358" r:id="rId19"/>
    <p:sldId id="401" r:id="rId20"/>
    <p:sldId id="432" r:id="rId21"/>
    <p:sldId id="433" r:id="rId22"/>
    <p:sldId id="359" r:id="rId23"/>
    <p:sldId id="402" r:id="rId24"/>
    <p:sldId id="403" r:id="rId25"/>
    <p:sldId id="344" r:id="rId26"/>
    <p:sldId id="360" r:id="rId27"/>
    <p:sldId id="361" r:id="rId28"/>
    <p:sldId id="362" r:id="rId29"/>
    <p:sldId id="363" r:id="rId30"/>
    <p:sldId id="364" r:id="rId31"/>
    <p:sldId id="365" r:id="rId32"/>
    <p:sldId id="366" r:id="rId33"/>
    <p:sldId id="367" r:id="rId34"/>
    <p:sldId id="368" r:id="rId35"/>
    <p:sldId id="369" r:id="rId36"/>
    <p:sldId id="381" r:id="rId37"/>
    <p:sldId id="384" r:id="rId38"/>
    <p:sldId id="385" r:id="rId39"/>
    <p:sldId id="316" r:id="rId40"/>
    <p:sldId id="317" r:id="rId41"/>
    <p:sldId id="318" r:id="rId42"/>
    <p:sldId id="319" r:id="rId43"/>
    <p:sldId id="320" r:id="rId44"/>
    <p:sldId id="321" r:id="rId45"/>
    <p:sldId id="322" r:id="rId46"/>
    <p:sldId id="323" r:id="rId47"/>
    <p:sldId id="324" r:id="rId48"/>
    <p:sldId id="325" r:id="rId49"/>
    <p:sldId id="326" r:id="rId50"/>
    <p:sldId id="327" r:id="rId51"/>
    <p:sldId id="328" r:id="rId52"/>
    <p:sldId id="330" r:id="rId53"/>
    <p:sldId id="331" r:id="rId54"/>
    <p:sldId id="333" r:id="rId55"/>
    <p:sldId id="370" r:id="rId56"/>
    <p:sldId id="334" r:id="rId57"/>
    <p:sldId id="371" r:id="rId58"/>
    <p:sldId id="387" r:id="rId59"/>
    <p:sldId id="388" r:id="rId60"/>
    <p:sldId id="389" r:id="rId61"/>
    <p:sldId id="400" r:id="rId62"/>
    <p:sldId id="390" r:id="rId63"/>
    <p:sldId id="391" r:id="rId64"/>
    <p:sldId id="392" r:id="rId65"/>
    <p:sldId id="394" r:id="rId66"/>
    <p:sldId id="395" r:id="rId67"/>
    <p:sldId id="396" r:id="rId68"/>
    <p:sldId id="397" r:id="rId69"/>
    <p:sldId id="398" r:id="rId70"/>
    <p:sldId id="399" r:id="rId71"/>
    <p:sldId id="372" r:id="rId72"/>
    <p:sldId id="386" r:id="rId73"/>
    <p:sldId id="404" r:id="rId74"/>
    <p:sldId id="405" r:id="rId75"/>
    <p:sldId id="406" r:id="rId76"/>
    <p:sldId id="407" r:id="rId77"/>
    <p:sldId id="408" r:id="rId78"/>
    <p:sldId id="409" r:id="rId79"/>
    <p:sldId id="410" r:id="rId80"/>
    <p:sldId id="411" r:id="rId81"/>
    <p:sldId id="412" r:id="rId82"/>
    <p:sldId id="413" r:id="rId83"/>
    <p:sldId id="414" r:id="rId84"/>
    <p:sldId id="415" r:id="rId85"/>
    <p:sldId id="416" r:id="rId86"/>
    <p:sldId id="417" r:id="rId87"/>
    <p:sldId id="418" r:id="rId88"/>
    <p:sldId id="419" r:id="rId89"/>
    <p:sldId id="420" r:id="rId90"/>
    <p:sldId id="421" r:id="rId91"/>
    <p:sldId id="422" r:id="rId92"/>
    <p:sldId id="423" r:id="rId93"/>
    <p:sldId id="424" r:id="rId94"/>
    <p:sldId id="430" r:id="rId95"/>
    <p:sldId id="425" r:id="rId96"/>
    <p:sldId id="426" r:id="rId97"/>
    <p:sldId id="427" r:id="rId98"/>
    <p:sldId id="428" r:id="rId99"/>
    <p:sldId id="429" r:id="rId100"/>
    <p:sldId id="373" r:id="rId101"/>
    <p:sldId id="374" r:id="rId102"/>
    <p:sldId id="375" r:id="rId103"/>
    <p:sldId id="376" r:id="rId104"/>
    <p:sldId id="377" r:id="rId105"/>
    <p:sldId id="378" r:id="rId106"/>
    <p:sldId id="379" r:id="rId107"/>
    <p:sldId id="380" r:id="rId108"/>
    <p:sldId id="335" r:id="rId109"/>
    <p:sldId id="336" r:id="rId110"/>
    <p:sldId id="345" r:id="rId11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4B183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255" autoAdjust="0"/>
    <p:restoredTop sz="94660"/>
  </p:normalViewPr>
  <p:slideViewPr>
    <p:cSldViewPr snapToGrid="0">
      <p:cViewPr varScale="1">
        <p:scale>
          <a:sx n="66" d="100"/>
          <a:sy n="66" d="100"/>
        </p:scale>
        <p:origin x="648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presProps" Target="presProp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viewProps" Target="view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7DAC7682-D15A-B7D9-A461-B3484A607EAE}"/>
              </a:ext>
            </a:extLst>
          </p:cNvPr>
          <p:cNvSpPr/>
          <p:nvPr userDrawn="1"/>
        </p:nvSpPr>
        <p:spPr>
          <a:xfrm>
            <a:off x="0" y="0"/>
            <a:ext cx="12192000" cy="77152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17933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38394AC-380F-3DD5-09EC-50A259E378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85348-FF0B-472B-B42C-CD62F26E0287}" type="datetimeFigureOut">
              <a:rPr lang="ko-KR" altLang="en-US" smtClean="0"/>
              <a:t>2024-03-01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AA63C56-3B68-2174-0838-2DFD5B787E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16ACEA0-12D0-D757-2418-20B449603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80471-3823-4F1B-AEB4-6A0ECA417DD2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CF50C62-FB70-032A-9213-C0DF2383A2E0}"/>
              </a:ext>
            </a:extLst>
          </p:cNvPr>
          <p:cNvSpPr/>
          <p:nvPr userDrawn="1"/>
        </p:nvSpPr>
        <p:spPr>
          <a:xfrm>
            <a:off x="0" y="0"/>
            <a:ext cx="12192000" cy="77152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22328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86C634-1328-2829-ACA9-CDFEEE9E9C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01766D1-583B-68B2-0635-1473295E13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D13E022-B214-6656-F153-FB9470F172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7D4E6-4ACE-46EE-A5F5-E055F57E4E3E}" type="datetimeFigureOut">
              <a:rPr lang="ko-KR" altLang="en-US" smtClean="0"/>
              <a:t>2024-03-01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6D408FB-38AC-6E42-C82D-6D0F9E5243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3078405-1D9B-AC1E-BBBE-90B561DB78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F0BD5-0B1A-4F7B-9E91-3A77B4CFA1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84134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78DDB73-3BC8-B5E8-E6B8-0766246CCD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1C5EC38-2D3F-E611-7A79-21E1EFA846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950C5EE-3C41-5B04-0118-800A23ED59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485348-FF0B-472B-B42C-CD62F26E0287}" type="datetimeFigureOut">
              <a:rPr lang="ko-KR" altLang="en-US" smtClean="0"/>
              <a:t>2024-03-01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AC824BD-786C-78C4-8791-95EA21D3AD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0F5D307-EC51-2CDC-FF7F-FC497B2FA6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880471-3823-4F1B-AEB4-6A0ECA417D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0471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6" r:id="rId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28">
            <a:extLst>
              <a:ext uri="{FF2B5EF4-FFF2-40B4-BE49-F238E27FC236}">
                <a16:creationId xmlns:a16="http://schemas.microsoft.com/office/drawing/2014/main" id="{C4BAF9F5-9C8C-2016-D92E-57C37AD4F88C}"/>
              </a:ext>
            </a:extLst>
          </p:cNvPr>
          <p:cNvGrpSpPr/>
          <p:nvPr/>
        </p:nvGrpSpPr>
        <p:grpSpPr>
          <a:xfrm>
            <a:off x="0" y="-4812"/>
            <a:ext cx="12192000" cy="1373404"/>
            <a:chOff x="0" y="84708"/>
            <a:chExt cx="12192000" cy="1373404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67713E3A-59BA-841D-F4D9-A96CF09CB40E}"/>
                </a:ext>
              </a:extLst>
            </p:cNvPr>
            <p:cNvSpPr/>
            <p:nvPr/>
          </p:nvSpPr>
          <p:spPr>
            <a:xfrm>
              <a:off x="0" y="84708"/>
              <a:ext cx="12192000" cy="1373404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3BB6766-840E-527D-35AB-EB40DA27F340}"/>
                </a:ext>
              </a:extLst>
            </p:cNvPr>
            <p:cNvSpPr txBox="1"/>
            <p:nvPr/>
          </p:nvSpPr>
          <p:spPr>
            <a:xfrm>
              <a:off x="0" y="171246"/>
              <a:ext cx="12192000" cy="1200329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ctr">
                <a:defRPr sz="7200" b="1">
                  <a:solidFill>
                    <a:schemeClr val="bg1"/>
                  </a:solidFill>
                  <a:effectLst>
                    <a:glow rad="127000">
                      <a:schemeClr val="accent1">
                        <a:alpha val="40000"/>
                      </a:scheme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</a:lstStyle>
            <a:p>
              <a:r>
                <a:rPr lang="en-US" altLang="ko-KR" dirty="0"/>
                <a:t>Data Structure</a:t>
              </a:r>
              <a:endParaRPr lang="ko-KR" altLang="en-US" dirty="0"/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F4CD13C2-68AE-A6D8-9483-1B67751D38C4}"/>
              </a:ext>
            </a:extLst>
          </p:cNvPr>
          <p:cNvGrpSpPr/>
          <p:nvPr/>
        </p:nvGrpSpPr>
        <p:grpSpPr>
          <a:xfrm>
            <a:off x="0" y="1371300"/>
            <a:ext cx="12192000" cy="1373404"/>
            <a:chOff x="0" y="1453300"/>
            <a:chExt cx="12192000" cy="137340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EB73F6F-8334-87D9-670F-DE73AFFFFAC9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841C81F-F809-E451-67D6-F890668E7D0D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127000">
                      <a:schemeClr val="accent1">
                        <a:alpha val="40000"/>
                      </a:scheme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Algorithm</a:t>
              </a:r>
              <a:endParaRPr lang="ko-KR" altLang="en-US" sz="7200" b="1" dirty="0">
                <a:solidFill>
                  <a:schemeClr val="bg1"/>
                </a:solidFill>
                <a:effectLst>
                  <a:glow rad="127000">
                    <a:schemeClr val="accent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694E40E3-B3F2-84FA-07A9-B37D0BC55AA6}"/>
              </a:ext>
            </a:extLst>
          </p:cNvPr>
          <p:cNvGrpSpPr/>
          <p:nvPr/>
        </p:nvGrpSpPr>
        <p:grpSpPr>
          <a:xfrm>
            <a:off x="0" y="2739892"/>
            <a:ext cx="12192000" cy="1373404"/>
            <a:chOff x="0" y="2827006"/>
            <a:chExt cx="12192000" cy="1373404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981F6332-504B-7D5D-1199-B705AE1CEAFD}"/>
                </a:ext>
              </a:extLst>
            </p:cNvPr>
            <p:cNvSpPr/>
            <p:nvPr/>
          </p:nvSpPr>
          <p:spPr>
            <a:xfrm>
              <a:off x="0" y="2827006"/>
              <a:ext cx="12192000" cy="1373404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5487D21-77BD-3783-A046-77E81356775C}"/>
                </a:ext>
              </a:extLst>
            </p:cNvPr>
            <p:cNvSpPr txBox="1"/>
            <p:nvPr/>
          </p:nvSpPr>
          <p:spPr>
            <a:xfrm>
              <a:off x="0" y="2913544"/>
              <a:ext cx="12192000" cy="120032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127000">
                      <a:schemeClr val="accent1">
                        <a:alpha val="40000"/>
                      </a:scheme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OS</a:t>
              </a:r>
              <a:endParaRPr lang="ko-KR" altLang="en-US" sz="7200" b="1" dirty="0">
                <a:solidFill>
                  <a:schemeClr val="bg1"/>
                </a:solidFill>
                <a:effectLst>
                  <a:glow rad="127000">
                    <a:schemeClr val="accent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804D63F4-804E-FA62-CE2E-AC98074E89F3}"/>
              </a:ext>
            </a:extLst>
          </p:cNvPr>
          <p:cNvGrpSpPr/>
          <p:nvPr/>
        </p:nvGrpSpPr>
        <p:grpSpPr>
          <a:xfrm>
            <a:off x="0" y="4116004"/>
            <a:ext cx="12192000" cy="1373404"/>
            <a:chOff x="0" y="4195900"/>
            <a:chExt cx="12192000" cy="1373404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96EF1324-D2D4-7FDA-598F-496AE13328BF}"/>
                </a:ext>
              </a:extLst>
            </p:cNvPr>
            <p:cNvSpPr/>
            <p:nvPr/>
          </p:nvSpPr>
          <p:spPr>
            <a:xfrm>
              <a:off x="0" y="4195900"/>
              <a:ext cx="12192000" cy="1373404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F3DC2DC-C5AA-74A1-295C-65FFF02FC961}"/>
                </a:ext>
              </a:extLst>
            </p:cNvPr>
            <p:cNvSpPr txBox="1"/>
            <p:nvPr/>
          </p:nvSpPr>
          <p:spPr>
            <a:xfrm>
              <a:off x="0" y="4282438"/>
              <a:ext cx="12192000" cy="120032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127000">
                      <a:schemeClr val="accent1">
                        <a:alpha val="40000"/>
                      </a:scheme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DB</a:t>
              </a:r>
              <a:endParaRPr lang="ko-KR" altLang="en-US" sz="7200" b="1" dirty="0">
                <a:solidFill>
                  <a:schemeClr val="bg1"/>
                </a:solidFill>
                <a:effectLst>
                  <a:glow rad="127000">
                    <a:schemeClr val="accent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9A269831-8503-FAED-768B-B462465DB5B0}"/>
              </a:ext>
            </a:extLst>
          </p:cNvPr>
          <p:cNvGrpSpPr/>
          <p:nvPr/>
        </p:nvGrpSpPr>
        <p:grpSpPr>
          <a:xfrm>
            <a:off x="0" y="5484596"/>
            <a:ext cx="12192000" cy="1373404"/>
            <a:chOff x="0" y="5569304"/>
            <a:chExt cx="12192000" cy="1373404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4DF5A9A9-5D71-F1A3-292D-F9D7E5F7D52C}"/>
                </a:ext>
              </a:extLst>
            </p:cNvPr>
            <p:cNvSpPr/>
            <p:nvPr/>
          </p:nvSpPr>
          <p:spPr>
            <a:xfrm>
              <a:off x="0" y="5569304"/>
              <a:ext cx="12192000" cy="1373404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7D4C8CF-F870-31E3-0D74-5B6E7C443930}"/>
                </a:ext>
              </a:extLst>
            </p:cNvPr>
            <p:cNvSpPr txBox="1"/>
            <p:nvPr/>
          </p:nvSpPr>
          <p:spPr>
            <a:xfrm>
              <a:off x="0" y="5655842"/>
              <a:ext cx="12192000" cy="1200329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127000">
                      <a:schemeClr val="accent1">
                        <a:alpha val="40000"/>
                      </a:scheme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ETC</a:t>
              </a:r>
              <a:endParaRPr lang="ko-KR" altLang="en-US" sz="7200" b="1" dirty="0">
                <a:solidFill>
                  <a:schemeClr val="bg1"/>
                </a:solidFill>
                <a:effectLst>
                  <a:glow rad="127000">
                    <a:schemeClr val="accent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019308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3891803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노드 값에 따른 이진 트리 유형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Binary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Search Tree: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 오름차순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왼쪽 자식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-&gt;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-&gt;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오른쪽 자식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AVL Tree: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Balacned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BST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Red-Black Tree: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노드에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색상값을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저장하는 추가 비트가 있는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Balanced BST,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균형 완벽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X, O(log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B Tree: Balancing Tree,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대량의 데이터 저장 및 검색할 수 있는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DB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file system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상위 노드 가질 수 있는 자식 노드 수 제한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O(log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B+ Tree: B Tree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변형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데이터 항목이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leaf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노드에 저장되고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내부 노드에는 데이터 항목을 인덱싱하고 찾기 위한 키만 포함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Segment Tree: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간격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세그먼트에 대한 정보를 저장하는데 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정적 구조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수정할 수 없는 구조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), O(N log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Catalan Number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노드로 구성할 수 있는 이진 트리 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레이블이 없는 트리 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T(n) = (2n)! / ((n+1)!n!)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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레이블이 지정된 트리 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 T(n) * n!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트리 합성은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Inorder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다른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order traversal </a:t>
                      </a:r>
                      <a:r>
                        <a:rPr lang="ko-KR" altLang="en-US" sz="1200" b="1" kern="1200" baseline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만 가능</a:t>
                      </a:r>
                      <a:endParaRPr lang="en-US" altLang="ko-KR" sz="1200" b="1" kern="1200" baseline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CB42FF5-5B4B-BDC2-B304-2414C280D4C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509D34B-E0E8-90C7-BC3D-139F21F4F00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BFE464B-2009-7876-F909-B2039CC7F1D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Binary Tree - (2)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7CB05A4-438D-103B-371E-3FEB7550BB2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866BFF6-F8D2-87F6-4B91-1640838C0CD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F68DF7B-4F14-3C3A-2405-DA2D37CAFA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F060B97-4E71-1254-9DDA-B3A30BE3377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E8C6A33-58DC-B406-C9EF-5BC6F0E54F1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30FBD488-987E-C66E-520E-DDAC88F4DB89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750530" y="4432133"/>
            <a:ext cx="4127443" cy="2067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88877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C3F9B4-FF6A-600B-D5A5-A21A27DE2C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1BF2D28F-632C-F5A2-36BD-C83F7C30EAF8}"/>
              </a:ext>
            </a:extLst>
          </p:cNvPr>
          <p:cNvGrpSpPr/>
          <p:nvPr/>
        </p:nvGrpSpPr>
        <p:grpSpPr>
          <a:xfrm>
            <a:off x="0" y="0"/>
            <a:ext cx="12192000" cy="1368592"/>
            <a:chOff x="0" y="1453300"/>
            <a:chExt cx="12192000" cy="137340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25774A54-56E0-07FE-0255-C2A8F10B496A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DA6CB95-18C3-2353-57DA-BF6686135BD5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381000">
                      <a:srgbClr val="FF0000">
                        <a:alpha val="40000"/>
                      </a:srgb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Algorithm</a:t>
              </a:r>
              <a:endParaRPr lang="ko-KR" altLang="en-US" sz="7200" b="1" dirty="0">
                <a:solidFill>
                  <a:schemeClr val="bg1"/>
                </a:solidFill>
                <a:effectLst>
                  <a:glow rad="381000">
                    <a:srgbClr val="FF0000">
                      <a:alpha val="40000"/>
                    </a:srgb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04E35FB-BCD2-6AD7-0F20-DCB22B8168B4}"/>
              </a:ext>
            </a:extLst>
          </p:cNvPr>
          <p:cNvSpPr txBox="1"/>
          <p:nvPr/>
        </p:nvSpPr>
        <p:spPr>
          <a:xfrm>
            <a:off x="182947" y="1513295"/>
            <a:ext cx="115951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Search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Sorting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Recursion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Backtracking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Greedy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254000">
                    <a:srgbClr val="0000FF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Dynamic Programming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Pattern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Divide and Conquer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Mathematical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Geometric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Bitwise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Randomized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Branch and Bound</a:t>
            </a:r>
            <a:endParaRPr lang="ko-KR" altLang="en-US" sz="2400" b="1" dirty="0">
              <a:solidFill>
                <a:schemeClr val="bg1"/>
              </a:solidFill>
              <a:effectLst>
                <a:glow rad="127000">
                  <a:schemeClr val="tx1">
                    <a:alpha val="40000"/>
                  </a:schemeClr>
                </a:glo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896109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C897A2-CC02-A3A2-93EB-350F7503D4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4DBE1357-B9B8-0DFE-BC1A-81E2CF94E4EB}"/>
              </a:ext>
            </a:extLst>
          </p:cNvPr>
          <p:cNvGrpSpPr/>
          <p:nvPr/>
        </p:nvGrpSpPr>
        <p:grpSpPr>
          <a:xfrm>
            <a:off x="0" y="0"/>
            <a:ext cx="12192000" cy="1368592"/>
            <a:chOff x="0" y="1453300"/>
            <a:chExt cx="12192000" cy="137340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DA33D35C-8D6C-ADB2-F7FB-BA33D48E490E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A88ED43-F1F3-2DFA-0DAB-8EED55ADF4CB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381000">
                      <a:srgbClr val="FF0000">
                        <a:alpha val="40000"/>
                      </a:srgb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Algorithm</a:t>
              </a:r>
              <a:endParaRPr lang="ko-KR" altLang="en-US" sz="7200" b="1" dirty="0">
                <a:solidFill>
                  <a:schemeClr val="bg1"/>
                </a:solidFill>
                <a:effectLst>
                  <a:glow rad="381000">
                    <a:srgbClr val="FF0000">
                      <a:alpha val="40000"/>
                    </a:srgb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AD91158-E285-18E2-C8EA-7B5597CD860F}"/>
              </a:ext>
            </a:extLst>
          </p:cNvPr>
          <p:cNvSpPr txBox="1"/>
          <p:nvPr/>
        </p:nvSpPr>
        <p:spPr>
          <a:xfrm>
            <a:off x="182947" y="1513295"/>
            <a:ext cx="115951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Search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Sorting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Recursion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Backtracking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Greedy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Dynamic Programming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254000">
                    <a:srgbClr val="0000FF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Pattern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Divide and Conquer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Mathematical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Geometric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Bitwise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Randomized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Branch and Bound</a:t>
            </a:r>
            <a:endParaRPr lang="ko-KR" altLang="en-US" sz="2400" b="1" dirty="0">
              <a:solidFill>
                <a:schemeClr val="bg1"/>
              </a:solidFill>
              <a:effectLst>
                <a:glow rad="127000">
                  <a:schemeClr val="tx1">
                    <a:alpha val="40000"/>
                  </a:schemeClr>
                </a:glo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5125013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1DAE10-1545-AEED-212A-30855C1816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E34A309A-E3E7-A914-BF9D-3F4DA4F3B47F}"/>
              </a:ext>
            </a:extLst>
          </p:cNvPr>
          <p:cNvGrpSpPr/>
          <p:nvPr/>
        </p:nvGrpSpPr>
        <p:grpSpPr>
          <a:xfrm>
            <a:off x="0" y="0"/>
            <a:ext cx="12192000" cy="1368592"/>
            <a:chOff x="0" y="1453300"/>
            <a:chExt cx="12192000" cy="137340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25BEA6C8-F88A-4D77-2F6B-7BBA4C9883F2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E63E1A0-9BDF-E75C-D5FF-E9A75362E92C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381000">
                      <a:srgbClr val="FF0000">
                        <a:alpha val="40000"/>
                      </a:srgb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Algorithm</a:t>
              </a:r>
              <a:endParaRPr lang="ko-KR" altLang="en-US" sz="7200" b="1" dirty="0">
                <a:solidFill>
                  <a:schemeClr val="bg1"/>
                </a:solidFill>
                <a:effectLst>
                  <a:glow rad="381000">
                    <a:srgbClr val="FF0000">
                      <a:alpha val="40000"/>
                    </a:srgb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11BACB7-88F7-256A-299E-1B0423630F13}"/>
              </a:ext>
            </a:extLst>
          </p:cNvPr>
          <p:cNvSpPr txBox="1"/>
          <p:nvPr/>
        </p:nvSpPr>
        <p:spPr>
          <a:xfrm>
            <a:off x="182947" y="1513295"/>
            <a:ext cx="115951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Search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Sorting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Recursion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Backtracking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Greedy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Dynamic Programming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Pattern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254000">
                    <a:srgbClr val="0000FF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Divide and Conquer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Mathematical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Geometric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Bitwise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Randomized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Branch and Bound</a:t>
            </a:r>
            <a:endParaRPr lang="ko-KR" altLang="en-US" sz="2400" b="1" dirty="0">
              <a:solidFill>
                <a:schemeClr val="bg1"/>
              </a:solidFill>
              <a:effectLst>
                <a:glow rad="127000">
                  <a:schemeClr val="tx1">
                    <a:alpha val="40000"/>
                  </a:schemeClr>
                </a:glo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3174078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3FAE45-C227-6B13-1C86-8EC8D46610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3284519C-228C-E68F-FB87-02A52C6F6D47}"/>
              </a:ext>
            </a:extLst>
          </p:cNvPr>
          <p:cNvGrpSpPr/>
          <p:nvPr/>
        </p:nvGrpSpPr>
        <p:grpSpPr>
          <a:xfrm>
            <a:off x="0" y="0"/>
            <a:ext cx="12192000" cy="1368592"/>
            <a:chOff x="0" y="1453300"/>
            <a:chExt cx="12192000" cy="137340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2AE8A8D5-AC42-2D33-7E17-53FF21370A3E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ABA8D87-0F90-153A-45F8-3CCA83103B8F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381000">
                      <a:srgbClr val="FF0000">
                        <a:alpha val="40000"/>
                      </a:srgb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Algorithm</a:t>
              </a:r>
              <a:endParaRPr lang="ko-KR" altLang="en-US" sz="7200" b="1" dirty="0">
                <a:solidFill>
                  <a:schemeClr val="bg1"/>
                </a:solidFill>
                <a:effectLst>
                  <a:glow rad="381000">
                    <a:srgbClr val="FF0000">
                      <a:alpha val="40000"/>
                    </a:srgb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162DF9D-9602-D4E5-D446-F5480B65EAA3}"/>
              </a:ext>
            </a:extLst>
          </p:cNvPr>
          <p:cNvSpPr txBox="1"/>
          <p:nvPr/>
        </p:nvSpPr>
        <p:spPr>
          <a:xfrm>
            <a:off x="182947" y="1513295"/>
            <a:ext cx="115951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Search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Sorting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Recursion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Backtracking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Greedy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Dynamic Programming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Pattern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Divide and Conquer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254000">
                    <a:srgbClr val="0000FF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Mathematical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Geometric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Bitwise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Randomized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Branch and Bound</a:t>
            </a:r>
            <a:endParaRPr lang="ko-KR" altLang="en-US" sz="2400" b="1" dirty="0">
              <a:solidFill>
                <a:schemeClr val="bg1"/>
              </a:solidFill>
              <a:effectLst>
                <a:glow rad="127000">
                  <a:schemeClr val="tx1">
                    <a:alpha val="40000"/>
                  </a:schemeClr>
                </a:glo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694935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87C057-8A45-C515-A9D3-4C0384741B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AEE7379D-C372-41F9-9E9E-424F34DA3315}"/>
              </a:ext>
            </a:extLst>
          </p:cNvPr>
          <p:cNvGrpSpPr/>
          <p:nvPr/>
        </p:nvGrpSpPr>
        <p:grpSpPr>
          <a:xfrm>
            <a:off x="0" y="0"/>
            <a:ext cx="12192000" cy="1368592"/>
            <a:chOff x="0" y="1453300"/>
            <a:chExt cx="12192000" cy="137340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AE7E1F5-8CE0-8773-C447-F58A5E275747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57688AC-A7BE-16B7-1FFD-C2B227E7822E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381000">
                      <a:srgbClr val="FF0000">
                        <a:alpha val="40000"/>
                      </a:srgb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Algorithm</a:t>
              </a:r>
              <a:endParaRPr lang="ko-KR" altLang="en-US" sz="7200" b="1" dirty="0">
                <a:solidFill>
                  <a:schemeClr val="bg1"/>
                </a:solidFill>
                <a:effectLst>
                  <a:glow rad="381000">
                    <a:srgbClr val="FF0000">
                      <a:alpha val="40000"/>
                    </a:srgb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60FC6F2-36F6-80EE-7A46-1DAE1420C98F}"/>
              </a:ext>
            </a:extLst>
          </p:cNvPr>
          <p:cNvSpPr txBox="1"/>
          <p:nvPr/>
        </p:nvSpPr>
        <p:spPr>
          <a:xfrm>
            <a:off x="182947" y="1513295"/>
            <a:ext cx="115951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Search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Sorting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Recursion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Backtracking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Greedy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Dynamic Programming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Pattern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Divide and Conquer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Mathematical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254000">
                    <a:srgbClr val="0000FF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Geometric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Bitwise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Randomized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Branch and Bound</a:t>
            </a:r>
            <a:endParaRPr lang="ko-KR" altLang="en-US" sz="2400" b="1" dirty="0">
              <a:solidFill>
                <a:schemeClr val="bg1"/>
              </a:solidFill>
              <a:effectLst>
                <a:glow rad="127000">
                  <a:schemeClr val="tx1">
                    <a:alpha val="40000"/>
                  </a:schemeClr>
                </a:glo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1862059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044D9F-8420-5CFE-61A5-BC4589EAB0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2535A7AC-5040-9848-1E0B-033C0A6FDF06}"/>
              </a:ext>
            </a:extLst>
          </p:cNvPr>
          <p:cNvGrpSpPr/>
          <p:nvPr/>
        </p:nvGrpSpPr>
        <p:grpSpPr>
          <a:xfrm>
            <a:off x="0" y="0"/>
            <a:ext cx="12192000" cy="1368592"/>
            <a:chOff x="0" y="1453300"/>
            <a:chExt cx="12192000" cy="137340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335BB2A9-E7AC-E1BB-72E4-7E1CE2A878D9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CBB9866-4C76-65A8-DAE1-160432E86BF1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381000">
                      <a:srgbClr val="FF0000">
                        <a:alpha val="40000"/>
                      </a:srgb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Algorithm</a:t>
              </a:r>
              <a:endParaRPr lang="ko-KR" altLang="en-US" sz="7200" b="1" dirty="0">
                <a:solidFill>
                  <a:schemeClr val="bg1"/>
                </a:solidFill>
                <a:effectLst>
                  <a:glow rad="381000">
                    <a:srgbClr val="FF0000">
                      <a:alpha val="40000"/>
                    </a:srgb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494F682-0AEE-3BCA-0219-9FBEFE415DE2}"/>
              </a:ext>
            </a:extLst>
          </p:cNvPr>
          <p:cNvSpPr txBox="1"/>
          <p:nvPr/>
        </p:nvSpPr>
        <p:spPr>
          <a:xfrm>
            <a:off x="182947" y="1513295"/>
            <a:ext cx="115951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Search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Sorting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Recursion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Backtracking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Greedy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Dynamic Programming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Pattern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Divide and Conquer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Mathematical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Geometric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254000">
                    <a:srgbClr val="0000FF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Bitwise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Randomized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Branch and Bound</a:t>
            </a:r>
            <a:endParaRPr lang="ko-KR" altLang="en-US" sz="2400" b="1" dirty="0">
              <a:solidFill>
                <a:schemeClr val="bg1"/>
              </a:solidFill>
              <a:effectLst>
                <a:glow rad="127000">
                  <a:schemeClr val="tx1">
                    <a:alpha val="40000"/>
                  </a:schemeClr>
                </a:glo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9220786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B8B9CB-280C-9D0F-5A52-5E62D8DF7A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0C0D6A73-1926-29F6-90A0-F6025D1629AC}"/>
              </a:ext>
            </a:extLst>
          </p:cNvPr>
          <p:cNvGrpSpPr/>
          <p:nvPr/>
        </p:nvGrpSpPr>
        <p:grpSpPr>
          <a:xfrm>
            <a:off x="0" y="0"/>
            <a:ext cx="12192000" cy="1368592"/>
            <a:chOff x="0" y="1453300"/>
            <a:chExt cx="12192000" cy="137340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F624B4FA-9EC6-2593-C3A1-AFCCF74296DA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60118C3-7F88-FE85-4ADD-C0381D96E5DF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381000">
                      <a:srgbClr val="FF0000">
                        <a:alpha val="40000"/>
                      </a:srgb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Algorithm</a:t>
              </a:r>
              <a:endParaRPr lang="ko-KR" altLang="en-US" sz="7200" b="1" dirty="0">
                <a:solidFill>
                  <a:schemeClr val="bg1"/>
                </a:solidFill>
                <a:effectLst>
                  <a:glow rad="381000">
                    <a:srgbClr val="FF0000">
                      <a:alpha val="40000"/>
                    </a:srgb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124989C-6F27-342F-8FC5-BB9CE6DF7712}"/>
              </a:ext>
            </a:extLst>
          </p:cNvPr>
          <p:cNvSpPr txBox="1"/>
          <p:nvPr/>
        </p:nvSpPr>
        <p:spPr>
          <a:xfrm>
            <a:off x="182947" y="1513295"/>
            <a:ext cx="115951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Search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Sorting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Recursion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Backtracking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Greedy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Dynamic Programming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Pattern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Divide and Conquer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Mathematical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Geometric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Bitwise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254000">
                    <a:srgbClr val="0000FF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Randomized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Branch and Bound</a:t>
            </a:r>
            <a:endParaRPr lang="ko-KR" altLang="en-US" sz="2400" b="1" dirty="0">
              <a:solidFill>
                <a:schemeClr val="bg1"/>
              </a:solidFill>
              <a:effectLst>
                <a:glow rad="127000">
                  <a:schemeClr val="tx1">
                    <a:alpha val="40000"/>
                  </a:schemeClr>
                </a:glo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2342708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F322CE-D291-2E85-0041-DC58FAD253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371DEB84-97BF-A7FB-A4C8-03D6197ABE2B}"/>
              </a:ext>
            </a:extLst>
          </p:cNvPr>
          <p:cNvGrpSpPr/>
          <p:nvPr/>
        </p:nvGrpSpPr>
        <p:grpSpPr>
          <a:xfrm>
            <a:off x="0" y="0"/>
            <a:ext cx="12192000" cy="1368592"/>
            <a:chOff x="0" y="1453300"/>
            <a:chExt cx="12192000" cy="137340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FDA2D964-347A-6B01-F4A7-33428F8A1F71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67D877C-021F-8762-4291-1DFF26725371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381000">
                      <a:srgbClr val="FF0000">
                        <a:alpha val="40000"/>
                      </a:srgb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Algorithm</a:t>
              </a:r>
              <a:endParaRPr lang="ko-KR" altLang="en-US" sz="7200" b="1" dirty="0">
                <a:solidFill>
                  <a:schemeClr val="bg1"/>
                </a:solidFill>
                <a:effectLst>
                  <a:glow rad="381000">
                    <a:srgbClr val="FF0000">
                      <a:alpha val="40000"/>
                    </a:srgb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EE6C426-A446-1039-32DF-CEB00854DF6B}"/>
              </a:ext>
            </a:extLst>
          </p:cNvPr>
          <p:cNvSpPr txBox="1"/>
          <p:nvPr/>
        </p:nvSpPr>
        <p:spPr>
          <a:xfrm>
            <a:off x="182947" y="1513295"/>
            <a:ext cx="115951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Search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Sorting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Recursion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Backtracking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Greedy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Dynamic Programming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Pattern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Divide and Conquer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Mathematical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Geometric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Bitwise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Randomized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254000">
                    <a:srgbClr val="0000FF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Branch and Bound</a:t>
            </a:r>
            <a:endParaRPr lang="ko-KR" altLang="en-US" sz="2400" b="1" dirty="0">
              <a:solidFill>
                <a:schemeClr val="bg1"/>
              </a:solidFill>
              <a:effectLst>
                <a:glow rad="254000">
                  <a:srgbClr val="0000FF">
                    <a:alpha val="40000"/>
                  </a:srgb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23594347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순열</a:t>
            </a:r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ko-KR" altLang="en-US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조합 공식 정리</a:t>
            </a:r>
            <a:endParaRPr lang="en-US" altLang="ko-KR" sz="4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표 8">
                <a:extLst>
                  <a:ext uri="{FF2B5EF4-FFF2-40B4-BE49-F238E27FC236}">
                    <a16:creationId xmlns:a16="http://schemas.microsoft.com/office/drawing/2014/main" id="{9C266657-4740-8092-07AD-4F300A85A0E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2383866"/>
                  </p:ext>
                </p:extLst>
              </p:nvPr>
            </p:nvGraphicFramePr>
            <p:xfrm>
              <a:off x="177800" y="868119"/>
              <a:ext cx="11811000" cy="586155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811000">
                      <a:extLst>
                        <a:ext uri="{9D8B030D-6E8A-4147-A177-3AD203B41FA5}">
                          <a16:colId xmlns:a16="http://schemas.microsoft.com/office/drawing/2014/main" val="1427386122"/>
                        </a:ext>
                      </a:extLst>
                    </a:gridCol>
                  </a:tblGrid>
                  <a:tr h="5812081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- </a:t>
                          </a:r>
                          <a:r>
                            <a:rPr lang="ko-KR" altLang="en-US" sz="1200" b="1" kern="12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팩토리얼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: n! = n(n-1)(n-2)…1</a:t>
                          </a: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  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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서로 다른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n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개를 나열하는 경우의 수</a:t>
                          </a:r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-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순열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(Permutation):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/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𝑷</m:t>
                                  </m:r>
                                </m:e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𝒓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=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!</m:t>
                                  </m:r>
                                </m:num>
                                <m:den>
                                  <m:d>
                                    <m:dPr>
                                      <m:ctrlPr>
                                        <a:rPr lang="en-US" altLang="ko-KR" sz="1200" b="1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1200" b="1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𝒏</m:t>
                                      </m:r>
                                      <m:r>
                                        <a:rPr lang="en-US" altLang="ko-KR" sz="1200" b="1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−</m:t>
                                      </m:r>
                                      <m:r>
                                        <a:rPr lang="en-US" altLang="ko-KR" sz="1200" b="1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𝒓</m:t>
                                      </m:r>
                                    </m:e>
                                  </m:d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!</m:t>
                                  </m:r>
                                </m:den>
                              </m:f>
                            </m:oMath>
                          </a14:m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  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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서로 다른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n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 중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r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개를 선택하는 경우의 수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(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순서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O)</a:t>
                          </a:r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-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조합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(Combination):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/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𝒓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=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!</m:t>
                                  </m:r>
                                </m:num>
                                <m:den>
                                  <m:d>
                                    <m:dPr>
                                      <m:ctrlPr>
                                        <a:rPr lang="en-US" altLang="ko-KR" sz="1200" b="1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1200" b="1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𝒏</m:t>
                                      </m:r>
                                      <m:r>
                                        <a:rPr lang="en-US" altLang="ko-KR" sz="1200" b="1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−</m:t>
                                      </m:r>
                                      <m:r>
                                        <a:rPr lang="en-US" altLang="ko-KR" sz="1200" b="1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𝒓</m:t>
                                      </m:r>
                                    </m:e>
                                  </m:d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! 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𝒓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!</m:t>
                                  </m:r>
                                </m:den>
                              </m:f>
                            </m:oMath>
                          </a14:m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  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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서로 다른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n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 중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r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개를 선택하는 경우의 수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(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순서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X)</a:t>
                          </a:r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-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중복 순열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: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/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𝝅</m:t>
                                  </m:r>
                                </m:e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𝒓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=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</m:e>
                                <m:sup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𝒓</m:t>
                                  </m:r>
                                </m:sup>
                              </m:sSup>
                            </m:oMath>
                          </a14:m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  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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중복 가능한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n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 중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r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개를 선택하는 경우의 수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(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순서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O)</a:t>
                          </a:r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-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중복 조합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: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/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𝑯</m:t>
                                  </m:r>
                                </m:e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𝒓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=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/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+</m:t>
                                  </m:r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𝒓</m:t>
                                  </m:r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−</m:t>
                                  </m:r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𝟏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𝒓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=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(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+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𝒓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−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𝟏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)!</m:t>
                                  </m:r>
                                </m:num>
                                <m:den>
                                  <m:d>
                                    <m:dPr>
                                      <m:ctrlPr>
                                        <a:rPr lang="en-US" altLang="ko-KR" sz="1200" b="1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1200" b="1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𝒏</m:t>
                                      </m:r>
                                      <m:r>
                                        <a:rPr lang="en-US" altLang="ko-KR" sz="1200" b="1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−</m:t>
                                      </m:r>
                                      <m:r>
                                        <a:rPr lang="en-US" altLang="ko-KR" sz="1200" b="1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𝟏</m:t>
                                      </m:r>
                                    </m:e>
                                  </m:d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! 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𝒓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!</m:t>
                                  </m:r>
                                </m:den>
                              </m:f>
                            </m:oMath>
                          </a14:m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  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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중복 가능한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n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 중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r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개를 선택하는 경우의 수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(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순서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X)</a:t>
                          </a:r>
                          <a:b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</a:b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-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같은 것이 있는 순열</a:t>
                          </a:r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  <a:sym typeface="Wingdings" panose="05000000000000000000" pitchFamily="2" charset="2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   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같은 것이 포함된 원소들을 나열하는 경우의 수</a:t>
                          </a:r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  <a:sym typeface="Wingdings" panose="05000000000000000000" pitchFamily="2" charset="2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    </a:t>
                          </a:r>
                          <a:r>
                            <a:rPr lang="en-US" altLang="ko-KR" sz="1200" b="1" kern="12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aaabb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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𝟓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!</m:t>
                                  </m:r>
                                </m:num>
                                <m:den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𝟑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!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𝟐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!</m:t>
                                  </m:r>
                                </m:den>
                              </m:f>
                              <m:r>
                                <a:rPr lang="en-US" altLang="ko-KR" sz="1200" b="1" i="1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Wingdings" panose="05000000000000000000" pitchFamily="2" charset="2"/>
                                </a:rPr>
                                <m:t>=</m:t>
                              </m:r>
                              <m:r>
                                <a:rPr lang="en-US" altLang="ko-KR" sz="1200" b="1" i="1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Wingdings" panose="05000000000000000000" pitchFamily="2" charset="2"/>
                                </a:rPr>
                                <m:t>𝟏𝟎</m:t>
                              </m:r>
                            </m:oMath>
                          </a14:m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-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원 순열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: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𝒏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!</m:t>
                                  </m:r>
                                </m:num>
                                <m:den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𝒏</m:t>
                                  </m:r>
                                </m:den>
                              </m:f>
                              <m:r>
                                <a:rPr lang="en-US" altLang="ko-KR" sz="1200" b="1" i="1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Wingdings" panose="05000000000000000000" pitchFamily="2" charset="2"/>
                                </a:rPr>
                                <m:t>=</m:t>
                              </m:r>
                              <m:d>
                                <m:dPr>
                                  <m:ctrlP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𝒏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−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𝟏</m:t>
                                  </m:r>
                                </m:e>
                              </m:d>
                              <m:r>
                                <a:rPr lang="en-US" altLang="ko-KR" sz="1200" b="1" i="1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Wingdings" panose="05000000000000000000" pitchFamily="2" charset="2"/>
                                </a:rPr>
                                <m:t>!</m:t>
                              </m:r>
                            </m:oMath>
                          </a14:m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  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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원 모양 테이블에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n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개의 원소를 나열하는 경우의 수</a:t>
                          </a:r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  <a:sym typeface="Wingdings" panose="05000000000000000000" pitchFamily="2" charset="2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-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염주 순열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: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𝒏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!</m:t>
                                  </m:r>
                                </m:num>
                                <m:den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𝟐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𝒏</m:t>
                                  </m:r>
                                </m:den>
                              </m:f>
                              <m:r>
                                <a:rPr lang="en-US" altLang="ko-KR" sz="1200" b="1" i="1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Wingdings" panose="05000000000000000000" pitchFamily="2" charset="2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ctrlPr>
                                        <a:rPr lang="en-US" altLang="ko-KR" sz="1200" b="1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  <a:sym typeface="Wingdings" panose="05000000000000000000" pitchFamily="2" charset="2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1200" b="1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  <a:sym typeface="Wingdings" panose="05000000000000000000" pitchFamily="2" charset="2"/>
                                        </a:rPr>
                                        <m:t>𝒏</m:t>
                                      </m:r>
                                      <m:r>
                                        <a:rPr lang="en-US" altLang="ko-KR" sz="1200" b="1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  <a:sym typeface="Wingdings" panose="05000000000000000000" pitchFamily="2" charset="2"/>
                                        </a:rPr>
                                        <m:t>−</m:t>
                                      </m:r>
                                      <m:r>
                                        <a:rPr lang="en-US" altLang="ko-KR" sz="1200" b="1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  <a:sym typeface="Wingdings" panose="05000000000000000000" pitchFamily="2" charset="2"/>
                                        </a:rPr>
                                        <m:t>𝟏</m:t>
                                      </m:r>
                                    </m:e>
                                  </m:d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!</m:t>
                                  </m:r>
                                </m:num>
                                <m:den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𝟐</m:t>
                                  </m:r>
                                </m:den>
                              </m:f>
                            </m:oMath>
                          </a14:m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  <a:sym typeface="Wingdings" panose="05000000000000000000" pitchFamily="2" charset="2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  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 n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개의 서로 다른 종류의 구슬로 목걸이를 만드는 경우의 수</a:t>
                          </a:r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  <a:sym typeface="Wingdings" panose="05000000000000000000" pitchFamily="2" charset="2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-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최단거리 경우의 수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: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(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𝒄𝒐𝒍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+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𝒓𝒐𝒘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)!</m:t>
                                  </m:r>
                                </m:num>
                                <m:den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𝒄𝒐𝒍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! 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𝒓𝒐𝒘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!</m:t>
                                  </m:r>
                                </m:den>
                              </m:f>
                            </m:oMath>
                          </a14:m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-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집합의 분할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: S(n, k)</a:t>
                          </a: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  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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서로 다른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n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개를 똑같은 상자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k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개에 넣는 경우의 수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(</a:t>
                          </a:r>
                          <a:r>
                            <a:rPr lang="ko-KR" altLang="en-US" sz="1200" b="1" kern="12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빈상자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X)</a:t>
                          </a: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    ex) n=6, k=2 </a:t>
                          </a:r>
                          <a:r>
                            <a:rPr lang="ko-KR" altLang="en-US" sz="1200" b="1" kern="12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일때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,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/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𝟔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𝟓</m:t>
                                  </m:r>
                                </m:sub>
                              </m:sSub>
                              <m:r>
                                <a:rPr lang="en-US" altLang="ko-KR" sz="1200" b="1" i="1" kern="120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×</m:t>
                              </m:r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/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𝟔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𝟏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+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/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𝟔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𝟒</m:t>
                                  </m:r>
                                </m:sub>
                              </m:sSub>
                              <m:r>
                                <a:rPr lang="en-US" altLang="ko-KR" sz="1200" b="1" i="1" kern="120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×</m:t>
                              </m:r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/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𝟔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𝟐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+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/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𝟔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𝟑</m:t>
                                  </m:r>
                                </m:sub>
                              </m:sSub>
                              <m:r>
                                <a:rPr lang="en-US" altLang="ko-KR" sz="1200" b="1" i="1" kern="120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×</m:t>
                              </m:r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/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𝟔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𝟑</m:t>
                                  </m:r>
                                </m:sub>
                              </m:sSub>
                              <m:r>
                                <a:rPr lang="en-US" altLang="ko-KR" sz="1200" b="1" i="1" kern="120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=</m:t>
                              </m:r>
                              <m:r>
                                <a:rPr lang="en-US" altLang="ko-KR" sz="1200" b="1" i="1" kern="120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𝟑𝟏</m:t>
                              </m:r>
                            </m:oMath>
                          </a14:m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-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자연수의 분할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: P(n, k)</a:t>
                          </a: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  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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똑같은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n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개를 똑같이 생긴 상자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k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개에 넣는 경우의 수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(</a:t>
                          </a:r>
                          <a:r>
                            <a:rPr lang="ko-KR" altLang="en-US" sz="1200" b="1" kern="12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빈상자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X)</a:t>
                          </a: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    P(n, k) = P(n-k, 1) + P(n-k, 2) + … + P(n-k, k)</a:t>
                          </a: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-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이항 정리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: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(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𝒂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+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𝒃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𝒏</m:t>
                                  </m:r>
                                </m:sup>
                              </m:sSup>
                              <m:r>
                                <a:rPr lang="en-US" altLang="ko-KR" sz="1200" b="1" i="1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Wingdings" panose="05000000000000000000" pitchFamily="2" charset="2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/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𝟎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𝒂</m:t>
                                  </m:r>
                                </m:e>
                                <m:sup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𝟎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𝒃</m:t>
                                  </m:r>
                                </m:e>
                                <m:sup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</m:sup>
                              </m:sSup>
                              <m:r>
                                <a:rPr lang="en-US" altLang="ko-KR" sz="1200" b="1" i="1" kern="120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/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𝟏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𝒂</m:t>
                                  </m:r>
                                </m:e>
                                <m:sup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𝟏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𝒃</m:t>
                                  </m:r>
                                </m:e>
                                <m:sup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−</m:t>
                                  </m:r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𝟏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+ … +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/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𝒂</m:t>
                                  </m:r>
                                </m:e>
                                <m:sup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𝒃</m:t>
                                  </m:r>
                                </m:e>
                                <m:sup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𝟎</m:t>
                                  </m:r>
                                </m:sup>
                              </m:sSup>
                            </m:oMath>
                          </a14:m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  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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𝟐</m:t>
                                  </m:r>
                                </m:e>
                                <m:sup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𝒏</m:t>
                                  </m:r>
                                </m:sup>
                              </m:sSup>
                              <m:r>
                                <a:rPr lang="en-US" altLang="ko-KR" sz="1200" b="1" i="1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Wingdings" panose="05000000000000000000" pitchFamily="2" charset="2"/>
                                </a:rPr>
                                <m:t>= </m:t>
                              </m:r>
                              <m:sSup>
                                <m:sSupPr>
                                  <m:ctrlP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(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𝟏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+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𝟏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𝒏</m:t>
                                  </m:r>
                                </m:sup>
                              </m:sSup>
                              <m:r>
                                <a:rPr lang="en-US" altLang="ko-KR" sz="1200" b="1" i="1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Wingdings" panose="05000000000000000000" pitchFamily="2" charset="2"/>
                                </a:rPr>
                                <m:t>= </m:t>
                              </m:r>
                              <m:nary>
                                <m:naryPr>
                                  <m:chr m:val="∑"/>
                                  <m:ctrlP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𝒓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=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𝟎</m:t>
                                  </m:r>
                                </m:sub>
                                <m:sup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𝒏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altLang="ko-KR" sz="1200" b="1" i="1" kern="1200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/>
                                    <m:sub>
                                      <m:r>
                                        <a:rPr lang="en-US" altLang="ko-KR" sz="1200" b="1" i="1" kern="1200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𝒏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altLang="ko-KR" sz="1200" b="1" i="1" kern="1200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200" b="1" i="1" kern="1200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𝑪</m:t>
                                      </m:r>
                                    </m:e>
                                    <m:sub>
                                      <m:r>
                                        <a:rPr lang="en-US" altLang="ko-KR" sz="1200" b="1" i="1" kern="1200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𝒓</m:t>
                                      </m:r>
                                    </m:sub>
                                  </m:sSub>
                                </m:e>
                              </m:nary>
                            </m:oMath>
                          </a14:m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  <a:sym typeface="Wingdings" panose="05000000000000000000" pitchFamily="2" charset="2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  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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𝟐</m:t>
                                  </m:r>
                                </m:e>
                                <m:sup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𝒏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−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𝟏</m:t>
                                  </m:r>
                                </m:sup>
                              </m:sSup>
                              <m:r>
                                <a:rPr lang="en-US" altLang="ko-KR" sz="1200" b="1" i="1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Wingdings" panose="05000000000000000000" pitchFamily="2" charset="2"/>
                                </a:rPr>
                                <m:t>=</m:t>
                              </m:r>
                            </m:oMath>
                          </a14:m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홀수 조합 또는 짝수 조합의 총합</a:t>
                          </a:r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  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 0 = +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짝수 조합의 총합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–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홀수 조합의 총합</a:t>
                          </a:r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2619877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표 8">
                <a:extLst>
                  <a:ext uri="{FF2B5EF4-FFF2-40B4-BE49-F238E27FC236}">
                    <a16:creationId xmlns:a16="http://schemas.microsoft.com/office/drawing/2014/main" id="{9C266657-4740-8092-07AD-4F300A85A0E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2383866"/>
                  </p:ext>
                </p:extLst>
              </p:nvPr>
            </p:nvGraphicFramePr>
            <p:xfrm>
              <a:off x="177800" y="868119"/>
              <a:ext cx="11811000" cy="586155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811000">
                      <a:extLst>
                        <a:ext uri="{9D8B030D-6E8A-4147-A177-3AD203B41FA5}">
                          <a16:colId xmlns:a16="http://schemas.microsoft.com/office/drawing/2014/main" val="1427386122"/>
                        </a:ext>
                      </a:extLst>
                    </a:gridCol>
                  </a:tblGrid>
                  <a:tr h="5861558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55" t="-208" r="-258" b="-124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2619877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84574901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Depth First Search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6175899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DFS 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트리나 그래프를 순회하는데 사용되는 기술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Backtracking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Traversal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에 사용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가장 깊은 노드를 먼저 방문 후 형제 노드가 없으면 상위 노드로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역추적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Inoder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좌측 자식 노드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부모 노드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우측 자식 노드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Preorder 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부모 노드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좌측 자식 노드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우측 자식 노드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Posetorder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좌측 자식 노드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우측 자식 노드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부모 노드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624603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3014177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이진 탐색 트리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root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기준 왼쪽 자식 노드는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root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작은 값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오른쪽 자식 노드는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root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큰 값을 가짐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중복 값 처리 불가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가능하더라도 한쪽으로 이동 시키고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접근 방식은 똑같이 적용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응용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그래프 알고리즘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(like minimum spanning tree),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우선순위 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AVL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트리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Red-Black Tree,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데이터 저장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검색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빠른 검색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(O(log N)),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순차 순회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공간 효율적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중복 정보 저장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편향된 트리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(O(N)),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삽입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삭제 작업 추가 시간 필요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공간 효율성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삼항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검색 트리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Trie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자식 노드가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BST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정렬되는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Tree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노드가 자식에 대한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26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포인터를 포함하는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Trie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달리 각 노드에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포인터만 포함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Trie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비해 공간 효율적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Trie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공백을 가장 효율적으로 활용할 수 있도록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알바벳에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단어가 적절히 분포한 경우 적합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반대의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Ternary Search Tree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좋음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공통 접두사를 공유하는 경우 공간 측면에서 효율적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주어진 단어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사전에서 검색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시작 문자 입력하여 검색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자동 완성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라우팅 테이블 검색 등에 효율적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맞춤법 검사에 사용됨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빠른 검색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(O(log N)),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효율적 메모리 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구현 및 수정 용이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균형 조정이 필요할 수 있음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제한된 확장성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CB42FF5-5B4B-BDC2-B304-2414C280D4C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509D34B-E0E8-90C7-BC3D-139F21F4F00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BFE464B-2009-7876-F909-B2039CC7F1D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Binary Search Tree - (1)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7CB05A4-438D-103B-371E-3FEB7550BB2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866BFF6-F8D2-87F6-4B91-1640838C0CD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F68DF7B-4F14-3C3A-2405-DA2D37CAFA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F060B97-4E71-1254-9DDA-B3A30BE3377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E8C6A33-58DC-B406-C9EF-5BC6F0E54F1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C33E5DCF-0D74-8CF6-932F-01BE79D5733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84483" y="3038885"/>
            <a:ext cx="4787900" cy="2398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22101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28">
            <a:extLst>
              <a:ext uri="{FF2B5EF4-FFF2-40B4-BE49-F238E27FC236}">
                <a16:creationId xmlns:a16="http://schemas.microsoft.com/office/drawing/2014/main" id="{C4BAF9F5-9C8C-2016-D92E-57C37AD4F88C}"/>
              </a:ext>
            </a:extLst>
          </p:cNvPr>
          <p:cNvGrpSpPr/>
          <p:nvPr/>
        </p:nvGrpSpPr>
        <p:grpSpPr>
          <a:xfrm>
            <a:off x="0" y="-4812"/>
            <a:ext cx="12192000" cy="1373404"/>
            <a:chOff x="0" y="84708"/>
            <a:chExt cx="12192000" cy="1373404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67713E3A-59BA-841D-F4D9-A96CF09CB40E}"/>
                </a:ext>
              </a:extLst>
            </p:cNvPr>
            <p:cNvSpPr/>
            <p:nvPr/>
          </p:nvSpPr>
          <p:spPr>
            <a:xfrm>
              <a:off x="0" y="84708"/>
              <a:ext cx="12192000" cy="1373404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3BB6766-840E-527D-35AB-EB40DA27F340}"/>
                </a:ext>
              </a:extLst>
            </p:cNvPr>
            <p:cNvSpPr txBox="1"/>
            <p:nvPr/>
          </p:nvSpPr>
          <p:spPr>
            <a:xfrm>
              <a:off x="0" y="171246"/>
              <a:ext cx="12192000" cy="1200329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ctr">
                <a:defRPr sz="7200" b="1">
                  <a:solidFill>
                    <a:schemeClr val="bg1"/>
                  </a:solidFill>
                  <a:effectLst>
                    <a:glow rad="127000">
                      <a:schemeClr val="accent1">
                        <a:alpha val="40000"/>
                      </a:scheme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</a:lstStyle>
            <a:p>
              <a:r>
                <a:rPr lang="en-US" altLang="ko-KR" dirty="0"/>
                <a:t>Data Structure</a:t>
              </a:r>
              <a:endParaRPr lang="ko-KR" altLang="en-US" dirty="0"/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F4CD13C2-68AE-A6D8-9483-1B67751D38C4}"/>
              </a:ext>
            </a:extLst>
          </p:cNvPr>
          <p:cNvGrpSpPr/>
          <p:nvPr/>
        </p:nvGrpSpPr>
        <p:grpSpPr>
          <a:xfrm>
            <a:off x="0" y="1371300"/>
            <a:ext cx="12192000" cy="1373404"/>
            <a:chOff x="0" y="1453300"/>
            <a:chExt cx="12192000" cy="137340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EB73F6F-8334-87D9-670F-DE73AFFFFAC9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841C81F-F809-E451-67D6-F890668E7D0D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127000">
                      <a:schemeClr val="accent1">
                        <a:alpha val="40000"/>
                      </a:scheme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Algorithm</a:t>
              </a:r>
              <a:endParaRPr lang="ko-KR" altLang="en-US" sz="7200" b="1" dirty="0">
                <a:solidFill>
                  <a:schemeClr val="bg1"/>
                </a:solidFill>
                <a:effectLst>
                  <a:glow rad="127000">
                    <a:schemeClr val="accent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694E40E3-B3F2-84FA-07A9-B37D0BC55AA6}"/>
              </a:ext>
            </a:extLst>
          </p:cNvPr>
          <p:cNvGrpSpPr/>
          <p:nvPr/>
        </p:nvGrpSpPr>
        <p:grpSpPr>
          <a:xfrm>
            <a:off x="0" y="2739892"/>
            <a:ext cx="12192000" cy="1373404"/>
            <a:chOff x="0" y="2827006"/>
            <a:chExt cx="12192000" cy="1373404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981F6332-504B-7D5D-1199-B705AE1CEAFD}"/>
                </a:ext>
              </a:extLst>
            </p:cNvPr>
            <p:cNvSpPr/>
            <p:nvPr/>
          </p:nvSpPr>
          <p:spPr>
            <a:xfrm>
              <a:off x="0" y="2827006"/>
              <a:ext cx="12192000" cy="1373404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5487D21-77BD-3783-A046-77E81356775C}"/>
                </a:ext>
              </a:extLst>
            </p:cNvPr>
            <p:cNvSpPr txBox="1"/>
            <p:nvPr/>
          </p:nvSpPr>
          <p:spPr>
            <a:xfrm>
              <a:off x="0" y="2913544"/>
              <a:ext cx="12192000" cy="120032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127000">
                      <a:schemeClr val="accent1">
                        <a:alpha val="40000"/>
                      </a:scheme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OS</a:t>
              </a:r>
              <a:endParaRPr lang="ko-KR" altLang="en-US" sz="7200" b="1" dirty="0">
                <a:solidFill>
                  <a:schemeClr val="bg1"/>
                </a:solidFill>
                <a:effectLst>
                  <a:glow rad="127000">
                    <a:schemeClr val="accent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804D63F4-804E-FA62-CE2E-AC98074E89F3}"/>
              </a:ext>
            </a:extLst>
          </p:cNvPr>
          <p:cNvGrpSpPr/>
          <p:nvPr/>
        </p:nvGrpSpPr>
        <p:grpSpPr>
          <a:xfrm>
            <a:off x="0" y="4116004"/>
            <a:ext cx="12192000" cy="1373404"/>
            <a:chOff x="0" y="4195900"/>
            <a:chExt cx="12192000" cy="1373404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96EF1324-D2D4-7FDA-598F-496AE13328BF}"/>
                </a:ext>
              </a:extLst>
            </p:cNvPr>
            <p:cNvSpPr/>
            <p:nvPr/>
          </p:nvSpPr>
          <p:spPr>
            <a:xfrm>
              <a:off x="0" y="4195900"/>
              <a:ext cx="12192000" cy="1373404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F3DC2DC-C5AA-74A1-295C-65FFF02FC961}"/>
                </a:ext>
              </a:extLst>
            </p:cNvPr>
            <p:cNvSpPr txBox="1"/>
            <p:nvPr/>
          </p:nvSpPr>
          <p:spPr>
            <a:xfrm>
              <a:off x="0" y="4282438"/>
              <a:ext cx="12192000" cy="120032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127000">
                      <a:schemeClr val="accent1">
                        <a:alpha val="40000"/>
                      </a:scheme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DB</a:t>
              </a:r>
              <a:endParaRPr lang="ko-KR" altLang="en-US" sz="7200" b="1" dirty="0">
                <a:solidFill>
                  <a:schemeClr val="bg1"/>
                </a:solidFill>
                <a:effectLst>
                  <a:glow rad="127000">
                    <a:schemeClr val="accent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9A269831-8503-FAED-768B-B462465DB5B0}"/>
              </a:ext>
            </a:extLst>
          </p:cNvPr>
          <p:cNvGrpSpPr/>
          <p:nvPr/>
        </p:nvGrpSpPr>
        <p:grpSpPr>
          <a:xfrm>
            <a:off x="0" y="5484596"/>
            <a:ext cx="12192000" cy="1373404"/>
            <a:chOff x="0" y="5569304"/>
            <a:chExt cx="12192000" cy="1373404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4DF5A9A9-5D71-F1A3-292D-F9D7E5F7D52C}"/>
                </a:ext>
              </a:extLst>
            </p:cNvPr>
            <p:cNvSpPr/>
            <p:nvPr/>
          </p:nvSpPr>
          <p:spPr>
            <a:xfrm>
              <a:off x="0" y="5569304"/>
              <a:ext cx="12192000" cy="1373404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7D4C8CF-F870-31E3-0D74-5B6E7C443930}"/>
                </a:ext>
              </a:extLst>
            </p:cNvPr>
            <p:cNvSpPr txBox="1"/>
            <p:nvPr/>
          </p:nvSpPr>
          <p:spPr>
            <a:xfrm>
              <a:off x="0" y="5655842"/>
              <a:ext cx="12192000" cy="1200329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127000">
                      <a:schemeClr val="accent1">
                        <a:alpha val="40000"/>
                      </a:scheme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ETC</a:t>
              </a:r>
              <a:endParaRPr lang="ko-KR" altLang="en-US" sz="7200" b="1" dirty="0">
                <a:solidFill>
                  <a:schemeClr val="bg1"/>
                </a:solidFill>
                <a:effectLst>
                  <a:glow rad="127000">
                    <a:schemeClr val="accent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778208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7376477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AVL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Tree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노드의 왼쪽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오른쪽 자식 노드 높이 차이가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클 수 없는 자체 균형 이진 검색 트리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적용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빈번한 데이터 조회가 필요한 곳에 사용됨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높이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깊이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Log 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클 수 없음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자체 균형 유지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균형 조정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구현 어려움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최대 노드 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 2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h+1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-1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높이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최소 노드 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높이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h-1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최소 노드 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높이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h-2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최소 노드 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+ 1 (h(0) = 1, h(1) = 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Red-Black Tree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균형이 더 잘 잡혀 있지만 삽입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삭제 작업에서 많은 회전 발생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Weak AVL Tree = Rank Balanced Tree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균형을 유지하는데 필요한 회전 수를 최소화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균형 정의 방법이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AVL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다름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저장되는 데이터가 동적이지 않은 환경에서 효과적</a:t>
                      </a:r>
                      <a:endParaRPr lang="en-US" altLang="ko-KR" sz="1200" b="1" kern="1200" baseline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CB42FF5-5B4B-BDC2-B304-2414C280D4C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509D34B-E0E8-90C7-BC3D-139F21F4F00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BFE464B-2009-7876-F909-B2039CC7F1D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AVL Tree - (1)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7CB05A4-438D-103B-371E-3FEB7550BB2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866BFF6-F8D2-87F6-4B91-1640838C0CD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F68DF7B-4F14-3C3A-2405-DA2D37CAFA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F060B97-4E71-1254-9DDA-B3A30BE3377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E8C6A33-58DC-B406-C9EF-5BC6F0E54F1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6DD884EC-4DDE-5176-40C9-5346C9A5E45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800372" y="1036537"/>
            <a:ext cx="3041295" cy="2413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898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2643752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힙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트리가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Complete Binary Tree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구조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최소 값에 대한 빠른 접근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효율적인 삽입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삭제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배열로 효율적 구현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실시간 애플리케이션에 적합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최소 이외 요소 검색에 부적합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구조를 유지하기 위한 메모리 오버헤드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우선순위 큐 구현 아닌 큐 작업에 대한 배열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연결 리스트 구조에 비해 느림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이항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힙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Binary Heap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확장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차 이항 트리는 두 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k-1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차 이항 트리를 가져와 하나를 다른 하나의 왼쪽 자식으로 만들어 구성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(k=0~)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2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노드를 가짐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깊이는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root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루트의 자식은 왼쪽에서 오른쪽으로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k-1, k-2, …, 0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순서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최소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힙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속성을 따름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노드를 가지는 이항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힙은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최대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log n+1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이항 트리로 구성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Ex) n=13</a:t>
                      </a:r>
                      <a:r>
                        <a:rPr lang="en-US" altLang="ko-KR" sz="1200" b="1" kern="1200" baseline="-25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1101</a:t>
                      </a:r>
                      <a:r>
                        <a:rPr lang="en-US" altLang="ko-KR" sz="1200" b="1" kern="1200" baseline="-25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oder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3, 2, 0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세 개의 이항 트리로 구성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새 노드는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root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왼쪽 자식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CB42FF5-5B4B-BDC2-B304-2414C280D4C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509D34B-E0E8-90C7-BC3D-139F21F4F00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BFE464B-2009-7876-F909-B2039CC7F1D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Heap – (1)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7CB05A4-438D-103B-371E-3FEB7550BB2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866BFF6-F8D2-87F6-4B91-1640838C0CD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F68DF7B-4F14-3C3A-2405-DA2D37CAFA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F060B97-4E71-1254-9DDA-B3A30BE3377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E8C6A33-58DC-B406-C9EF-5BC6F0E54F1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pSp>
        <p:nvGrpSpPr>
          <p:cNvPr id="25" name="그룹 24">
            <a:extLst>
              <a:ext uri="{FF2B5EF4-FFF2-40B4-BE49-F238E27FC236}">
                <a16:creationId xmlns:a16="http://schemas.microsoft.com/office/drawing/2014/main" id="{6764C4BB-6379-76FC-F62C-AD4799D7292D}"/>
              </a:ext>
            </a:extLst>
          </p:cNvPr>
          <p:cNvGrpSpPr/>
          <p:nvPr/>
        </p:nvGrpSpPr>
        <p:grpSpPr>
          <a:xfrm>
            <a:off x="6850129" y="3958790"/>
            <a:ext cx="4911943" cy="2605523"/>
            <a:chOff x="6850129" y="3958790"/>
            <a:chExt cx="4911943" cy="2605523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D2FCC651-7A00-B226-249A-4B1ED2957E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8F9FA"/>
                </a:clrFrom>
                <a:clrTo>
                  <a:srgbClr val="F8F9FA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850129" y="3958790"/>
              <a:ext cx="4911943" cy="2605523"/>
            </a:xfrm>
            <a:prstGeom prst="rect">
              <a:avLst/>
            </a:prstGeom>
          </p:spPr>
        </p:pic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1A650393-20B6-10C4-1EFC-F1BF34BA98C8}"/>
                </a:ext>
              </a:extLst>
            </p:cNvPr>
            <p:cNvSpPr/>
            <p:nvPr/>
          </p:nvSpPr>
          <p:spPr>
            <a:xfrm>
              <a:off x="7815714" y="4302493"/>
              <a:ext cx="481263" cy="1058779"/>
            </a:xfrm>
            <a:prstGeom prst="rect">
              <a:avLst/>
            </a:prstGeom>
            <a:noFill/>
            <a:ln w="28575">
              <a:solidFill>
                <a:srgbClr val="0000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F11A38C3-8DC6-1AC3-2161-C9682238BE51}"/>
                </a:ext>
              </a:extLst>
            </p:cNvPr>
            <p:cNvSpPr/>
            <p:nvPr/>
          </p:nvSpPr>
          <p:spPr>
            <a:xfrm>
              <a:off x="8361145" y="4831882"/>
              <a:ext cx="481263" cy="1058779"/>
            </a:xfrm>
            <a:prstGeom prst="rect">
              <a:avLst/>
            </a:prstGeom>
            <a:noFill/>
            <a:ln w="28575">
              <a:solidFill>
                <a:srgbClr val="0000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4840224D-BA0C-7842-1567-D18A8A5F5018}"/>
                </a:ext>
              </a:extLst>
            </p:cNvPr>
            <p:cNvSpPr/>
            <p:nvPr/>
          </p:nvSpPr>
          <p:spPr>
            <a:xfrm>
              <a:off x="8958936" y="4308650"/>
              <a:ext cx="481263" cy="1058779"/>
            </a:xfrm>
            <a:prstGeom prst="rect">
              <a:avLst/>
            </a:prstGeom>
            <a:noFill/>
            <a:ln w="28575">
              <a:solidFill>
                <a:srgbClr val="0000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0BCB207B-87CC-C47D-CC0F-DDE73EA0A8F3}"/>
                </a:ext>
              </a:extLst>
            </p:cNvPr>
            <p:cNvSpPr/>
            <p:nvPr/>
          </p:nvSpPr>
          <p:spPr>
            <a:xfrm>
              <a:off x="8330209" y="4255057"/>
              <a:ext cx="1148224" cy="173482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614DEA18-5372-6169-F177-73FA6C1984C2}"/>
                </a:ext>
              </a:extLst>
            </p:cNvPr>
            <p:cNvSpPr/>
            <p:nvPr/>
          </p:nvSpPr>
          <p:spPr>
            <a:xfrm>
              <a:off x="9533048" y="4831882"/>
              <a:ext cx="1024885" cy="160701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5ACE61FA-7B9B-B33A-8BE4-1E23E01BF42C}"/>
                </a:ext>
              </a:extLst>
            </p:cNvPr>
            <p:cNvSpPr/>
            <p:nvPr/>
          </p:nvSpPr>
          <p:spPr>
            <a:xfrm>
              <a:off x="10612548" y="4318960"/>
              <a:ext cx="1096852" cy="160701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7" name="그림 26">
            <a:extLst>
              <a:ext uri="{FF2B5EF4-FFF2-40B4-BE49-F238E27FC236}">
                <a16:creationId xmlns:a16="http://schemas.microsoft.com/office/drawing/2014/main" id="{1B8C13B3-EFBB-FC27-FC5B-87931BDBDACE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7800" y="7853995"/>
            <a:ext cx="5826484" cy="5172897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586AFEAF-5700-78E8-8A32-1511CCFD1171}"/>
              </a:ext>
            </a:extLst>
          </p:cNvPr>
          <p:cNvSpPr txBox="1"/>
          <p:nvPr/>
        </p:nvSpPr>
        <p:spPr>
          <a:xfrm>
            <a:off x="2418995" y="7499211"/>
            <a:ext cx="13910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최소값 추출</a:t>
            </a: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43E102BB-D72A-4B0E-1E33-D794DFE63B01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49324" y="7499211"/>
            <a:ext cx="6381750" cy="5953125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A51B16F6-723D-EDB6-9B29-7655A5FDF739}"/>
              </a:ext>
            </a:extLst>
          </p:cNvPr>
          <p:cNvSpPr txBox="1"/>
          <p:nvPr/>
        </p:nvSpPr>
        <p:spPr>
          <a:xfrm>
            <a:off x="9077502" y="7044130"/>
            <a:ext cx="13910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키 감소</a:t>
            </a:r>
          </a:p>
        </p:txBody>
      </p:sp>
    </p:spTree>
    <p:extLst>
      <p:ext uri="{BB962C8B-B14F-4D97-AF65-F5344CB8AC3E}">
        <p14:creationId xmlns:p14="http://schemas.microsoft.com/office/powerpoint/2010/main" val="40180444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0B4FC9-8FB1-161A-7E29-5515525970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9C6B4CC3-C67D-ADF4-AF24-592617AD6D61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42210CD-1CEB-964A-91E8-484E7A696B1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020CB766-1A92-37A0-809E-31B87424182D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5C12A9E1-EE63-50FB-8652-1D8BCEEF31DB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7B38B0-0E54-3952-BC1E-AE37F289E8FD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Heap – (2)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F25DE7F-B24D-2EEA-E7C2-2C01C095450C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61CAFB8D-08A8-C157-2C37-9867477EF5F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B1F1CB1D-C49B-2DC2-BE70-D5B74C63B8D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936050BD-ABBA-A1A8-5154-891101EC150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92DA6C36-E0F5-33CB-167C-FC974464CEDC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27" name="그림 26">
            <a:extLst>
              <a:ext uri="{FF2B5EF4-FFF2-40B4-BE49-F238E27FC236}">
                <a16:creationId xmlns:a16="http://schemas.microsoft.com/office/drawing/2014/main" id="{7E9A79E7-6BB8-DAD6-955D-19AB6E8CD4B2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22840" y="1006618"/>
            <a:ext cx="5826484" cy="5172897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037C9466-0078-6F66-2128-7DD21C7C7B56}"/>
              </a:ext>
            </a:extLst>
          </p:cNvPr>
          <p:cNvSpPr txBox="1"/>
          <p:nvPr/>
        </p:nvSpPr>
        <p:spPr>
          <a:xfrm>
            <a:off x="2457906" y="6274386"/>
            <a:ext cx="13910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최소값 추출</a:t>
            </a: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9AA74A6E-0F7E-8D3A-A495-9238FB26C4EC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736918" y="1195257"/>
            <a:ext cx="5140901" cy="479561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8C3FCBD9-DB1D-4D88-6607-D0F2720A0E79}"/>
              </a:ext>
            </a:extLst>
          </p:cNvPr>
          <p:cNvSpPr txBox="1"/>
          <p:nvPr/>
        </p:nvSpPr>
        <p:spPr>
          <a:xfrm>
            <a:off x="9038591" y="6274386"/>
            <a:ext cx="13910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키 감소</a:t>
            </a:r>
          </a:p>
        </p:txBody>
      </p:sp>
    </p:spTree>
    <p:extLst>
      <p:ext uri="{BB962C8B-B14F-4D97-AF65-F5344CB8AC3E}">
        <p14:creationId xmlns:p14="http://schemas.microsoft.com/office/powerpoint/2010/main" val="25924457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7965756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해싱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함수를 사용하여 가변 크기의 입력에서 고정 크기의 출력을 생성하는 프로세스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항목 저장을 위한 인덱스 또는 위치 결정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구성요소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Key: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해시 함수의 입력으로 문자열 또는 정수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Hash Function: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해시 테이블이라는 배열의 요소의 인덱스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해시 인덱스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반환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Hash Table: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키를 값에 매핑하는 구조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Collision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큰 키에 대해 작은 숫자를 생성하므로 충돌 가능성이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처리 방법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Separate Chaining(=Open Hashing)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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기존 값이 새로운 값을 가리키도록 별로의 메모리 공간 할당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연결 리스트 이용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Open Addressing(=Closed Hashing)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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요소가 해시 테이블에 저장되고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항목에는 레코드 또는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NIL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포함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테이블 슬롯 검사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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선형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프로빙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(Linear Probing):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해시 테이블 빈 항목에 순차적으로 데이터 저장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중복 키 포함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 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차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프로빙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(Quadratic Probing):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테이블 크기를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이라 할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중복된 키가 있다면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H+k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반복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(k=1~), mid square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방법으로 알려짐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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이중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(Double Hashing): 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해시 함수 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 h(k,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= (h1(k) + I * h2(k)) % n  (k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key, 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테이블 크기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음이 아닌 정수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Key-Value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지원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빠른 데이터 검색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효율성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메모리 사용량 감소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확장성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보안 및 암호화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충돌이 많을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떄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비효율적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충돌을 피하기 어려움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NULL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값을 허용하지 않음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해시 함수 유형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분할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(Division)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미드 스퀘어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(Mid Square)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접기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(Folding)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곱셈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(Multiplication)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Good Hash Function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속성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효율적 계산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키 균일 배포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충돌 최소화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낮은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부하율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(=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테이블 항목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테이블 크기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Load Factor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항목 수를 테이블 크기로 나눈 값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(0.75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기본값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그 이상은 복잡성 증가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이전 해시 함수를 다시 해시 하거나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해시 테이블에 더 많은 요소를 추가할 때 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효율성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키 균일 배포 여부 결정하는데 도움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CB42FF5-5B4B-BDC2-B304-2414C280D4C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509D34B-E0E8-90C7-BC3D-139F21F4F00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BFE464B-2009-7876-F909-B2039CC7F1D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Hashing - (1)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7CB05A4-438D-103B-371E-3FEB7550BB2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866BFF6-F8D2-87F6-4B91-1640838C0CD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F68DF7B-4F14-3C3A-2405-DA2D37CAFA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F060B97-4E71-1254-9DDA-B3A30BE3377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E8C6A33-58DC-B406-C9EF-5BC6F0E54F1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F473E454-7620-7CE3-E726-C82A17CE5B4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500466" y="1000854"/>
            <a:ext cx="5332582" cy="2159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1949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9736490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AutoNum type="arabicPeriod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방에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있는 적어도 두 사람의 생일이 같을 확률을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100%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만들기 위해 방에 몇 명이 있어야 하는가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?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- 367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명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실제로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99.9%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만들려면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70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명만 필요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2.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방에 있는 적어도 두 사람의 생일이 같은 확률을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50%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만들기 위해 방에 몇 명이 있어야 하는가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?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- 23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명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3. 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명 중 두 사람의 생일이 같은 확률은 얼마인가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?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P(same) = 1-P(diff) ≒ 1 – e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-n^2/(2*365)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P(diff) = 1*(364/365) * (363/365) * … * (1-(n-1)/365)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n ≒ sqrt( 2*365*ln(1/(1-P(same)))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log X ≒ 0.434294482 * ln 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ln X ≒ 2.302585093 * log X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CB42FF5-5B4B-BDC2-B304-2414C280D4C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509D34B-E0E8-90C7-BC3D-139F21F4F00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BFE464B-2009-7876-F909-B2039CC7F1D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Appendix: Birthday Paradox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7CB05A4-438D-103B-371E-3FEB7550BB2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866BFF6-F8D2-87F6-4B91-1640838C0CD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F68DF7B-4F14-3C3A-2405-DA2D37CAFA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F060B97-4E71-1254-9DDA-B3A30BE3377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E8C6A33-58DC-B406-C9EF-5BC6F0E54F1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72E24EC0-3A00-5681-72B1-90AFE0CFECC2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520231" y="1006618"/>
            <a:ext cx="4010025" cy="1561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9034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9638636"/>
              </p:ext>
            </p:extLst>
          </p:nvPr>
        </p:nvGraphicFramePr>
        <p:xfrm>
          <a:off x="177800" y="830019"/>
          <a:ext cx="11811000" cy="59898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9898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그래프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vertice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간선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(edge)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구성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G(V, E)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표현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표현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인접 행렬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(Adjacency Matrix): bool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간선 여부 표현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인접 리스트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(Adjacency List):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한 정점과 연결된 정점을 모두 표현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 크기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정점 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종류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무방향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(Undirected Graph)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방향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(Directed Graph)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가중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(Weighted Graph)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비가중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(Unweighted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Graph)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유한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(Finite Graph):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유한한 정점과 간선을 가지는 그래프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무한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(Infinite Graph)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사소한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Trivaial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= Singleton = Single Vertex Graph): 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정점과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간선 그래프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간단한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(Simple Graph):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정점 쌍 사이에 둘 이상의 간선을 포함하지 않는 그래프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다중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(Multi Graph):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병렬 간선은 포함하지만 자체 루프를 포함하지 않는 그래프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널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(Null = Edgeless = Isolated = Discrete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Graph):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정점은 있지만 간선은 없는 그래프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완전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(Complete Graph):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정점이 모든 정점과 연결된 그래프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(Pseudo Graph):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자체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루프와 여러 개의 간선을 갖는 그래프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일반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(Regular Graph):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정점이 동일한 차수를 갖는 그래프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이분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(Bipartite Graph)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라벨이 붙은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(Labeled Graph):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정점과 간선에 라벨이 붙은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(=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가중치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스패닝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하위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(Spanning Subgraph):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정점이 동일하고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간선의 일부가 동일한 그래프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트리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(Tree)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순환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(Cycle Graph)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희소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(Sparse Graph):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정점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&gt;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간선 수 그래프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조밀한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(Dense Graph):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정점 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&lt;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간선 수 그래프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복잡한 시스템과 관계를 모델링하고 분석하는데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데이터 시각화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계산 비용이 많이 듦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그래프 결과 해석은 주관적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노이즈 및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이상값에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취약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CB42FF5-5B4B-BDC2-B304-2414C280D4C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509D34B-E0E8-90C7-BC3D-139F21F4F00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BFE464B-2009-7876-F909-B2039CC7F1D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Graph – (1)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7CB05A4-438D-103B-371E-3FEB7550BB2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866BFF6-F8D2-87F6-4B91-1640838C0CD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F68DF7B-4F14-3C3A-2405-DA2D37CAFA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F060B97-4E71-1254-9DDA-B3A30BE3377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E8C6A33-58DC-B406-C9EF-5BC6F0E54F1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ECD4AA96-7200-C4F2-2744-74E4BE3AE62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279052" y="1006618"/>
            <a:ext cx="3496845" cy="185088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F410157-9321-9243-F4F5-8C4CB7D39235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435107" y="3075060"/>
            <a:ext cx="3553693" cy="1850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217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4153728"/>
              </p:ext>
            </p:extLst>
          </p:nvPr>
        </p:nvGraphicFramePr>
        <p:xfrm>
          <a:off x="564188" y="1239698"/>
          <a:ext cx="5100712" cy="46182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0071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46182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DFS(Depth First Search)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기반 기술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루트 노트에서 순회 시작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방문하지 않는 노드가 없을 때까지 진행 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하위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트리별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하위 트리 구축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소스와 먼 곳에 있는 것을 찾을 때 효과적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역추적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BackTracking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개념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BFS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적은 메모리 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빠름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무한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loop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가능성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Stack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응용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사이클 감지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경로 찾기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토폴로지 정렬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작업 예약에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이분형 인지 확인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웹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크롤러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미로 생성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모델 확인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메모리 요구 사항은 검색 그래프와 관련해 선형적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경로가 아닌 해결책을 찾는다면 시공간 복잡도 감소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가장 왼쪽 경로를 영원히 따라갈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해결책 찾기를 보장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해결책이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 이상인 경우 최소 해결책을 찾는 다는 보장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CB42FF5-5B4B-BDC2-B304-2414C280D4C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509D34B-E0E8-90C7-BC3D-139F21F4F00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BFE464B-2009-7876-F909-B2039CC7F1D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Graph – (2)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7CB05A4-438D-103B-371E-3FEB7550BB2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866BFF6-F8D2-87F6-4B91-1640838C0CD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F68DF7B-4F14-3C3A-2405-DA2D37CAFA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F060B97-4E71-1254-9DDA-B3A30BE3377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E8C6A33-58DC-B406-C9EF-5BC6F0E54F1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25E2D5C-4BDA-2481-B2FE-CF1A77A11C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0276123"/>
              </p:ext>
            </p:extLst>
          </p:nvPr>
        </p:nvGraphicFramePr>
        <p:xfrm>
          <a:off x="6206219" y="1239698"/>
          <a:ext cx="5421593" cy="46182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215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46182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BFS(Breadth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First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Search)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최단 경로를 찾는 정점 기반 기술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다음 레벨 이동 전 모든 노드를 확인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레벨별로 트리 구축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소스와 가까운 정점을 검색하는데 효과적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이웃 고려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Queue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응용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비가중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그래프의 최단 경로 및 최소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스패닝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트리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가중 그래프에 대한 최소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스패닝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트리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가중치가 음수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P2P,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검색 엔진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크롤러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소셜 네트워킹 웹사이트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GPS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네비게이션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순환 감지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경로 찾기 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해결책을 무조건 찾음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해결책이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 이상인 경우 최소 해결책 찾음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깊이에 따라 저장 요구사항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코딩 쉬움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메모리 요구 사항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176732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E3BE1F-6651-A12E-1D47-BD91A6031E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B95D2B6D-9042-77F7-FACA-B365111047CD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379F1A3-3F01-00D7-FC45-9DF6AC9CB55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57E4AE41-CB66-3B5F-D2A9-5E10346943EB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375C7C5C-1F4A-EB4B-FEAE-A124C63DBBA9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8D45A0-2530-BD1A-2FDF-F2063179DC6D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Graph – (3)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C97D27C-87BF-C098-9D11-A3026F2777D6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E18FA47-0ABC-5BA2-578C-1C8FE59347F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003B8F53-48FD-96C0-AE9F-B9C00D1D16E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812A1AF-B04A-6A36-0E74-53A998C5B12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4C48DFEE-AA83-4AC9-423F-B87FE8042578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CC3944A4-CF6C-FB35-0049-7F2BD5D8C4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3433699"/>
              </p:ext>
            </p:extLst>
          </p:nvPr>
        </p:nvGraphicFramePr>
        <p:xfrm>
          <a:off x="113337" y="868118"/>
          <a:ext cx="5644067" cy="46182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4406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46182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인접 행렬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(Adjacency Matrix)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노드에서 다른 노드로 가기 위한 간선 여부 확인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형식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adj[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][j]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노드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노드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j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가는 간선 여부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크기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nVertex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구현 용이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연결 확인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O(1)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노드에 연결된 모든 모드를 방문할 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O(V)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시간 소비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인접 리스트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(Adjacency List)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노드에 연결된 노드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[+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가중치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표현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형식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adj[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노드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번호가 리스트 형태로 저장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가중치 있는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[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노드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가중치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간선 수에 비례한 메모리 차지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노드끼리의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연결을 확인할 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O(V)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소비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401936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4A0C2887-66D7-1AA2-AECD-2DAD9C901068}"/>
              </a:ext>
            </a:extLst>
          </p:cNvPr>
          <p:cNvGrpSpPr/>
          <p:nvPr/>
        </p:nvGrpSpPr>
        <p:grpSpPr>
          <a:xfrm>
            <a:off x="0" y="-4812"/>
            <a:ext cx="12192000" cy="1373404"/>
            <a:chOff x="0" y="84708"/>
            <a:chExt cx="12192000" cy="1373404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414A541C-D700-B0FE-A1C6-4DD8B8443FE5}"/>
                </a:ext>
              </a:extLst>
            </p:cNvPr>
            <p:cNvSpPr/>
            <p:nvPr/>
          </p:nvSpPr>
          <p:spPr>
            <a:xfrm>
              <a:off x="0" y="84708"/>
              <a:ext cx="12192000" cy="1373404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FBBDDC9-3BA8-75B6-C953-D8DF2315A8F7}"/>
                </a:ext>
              </a:extLst>
            </p:cNvPr>
            <p:cNvSpPr txBox="1"/>
            <p:nvPr/>
          </p:nvSpPr>
          <p:spPr>
            <a:xfrm>
              <a:off x="0" y="171246"/>
              <a:ext cx="6832600" cy="1200329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127000">
                      <a:schemeClr val="accent1">
                        <a:alpha val="40000"/>
                      </a:scheme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Data Structure</a:t>
              </a:r>
              <a:endParaRPr lang="ko-KR" altLang="en-US" sz="7200" b="1" dirty="0">
                <a:solidFill>
                  <a:schemeClr val="bg1"/>
                </a:solidFill>
                <a:effectLst>
                  <a:glow rad="127000">
                    <a:schemeClr val="accent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20E9BA3-5B7F-C44E-FD4D-E603AD6652C6}"/>
              </a:ext>
            </a:extLst>
          </p:cNvPr>
          <p:cNvSpPr txBox="1"/>
          <p:nvPr/>
        </p:nvSpPr>
        <p:spPr>
          <a:xfrm>
            <a:off x="182946" y="1513295"/>
            <a:ext cx="12009053" cy="5293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AutoNum type="arabicPeriod"/>
            </a:pPr>
            <a:r>
              <a:rPr lang="en-US" altLang="ko-KR" sz="26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Data Structure</a:t>
            </a:r>
            <a:r>
              <a:rPr lang="en-US" altLang="ko-KR" sz="2600" b="1" dirty="0">
                <a:solidFill>
                  <a:srgbClr val="0000FF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∙ ∙ ∙ ∙ ∙ ∙ ∙ ∙ ∙ ∙ ∙ ∙ ∙ ∙ ∙ ∙ ∙ ∙ ∙ ∙ ∙ ∙ ∙ ∙ ∙ ∙ ∙ ∙ ∙ ∙ ∙ ∙ ∙ ∙ ∙ ∙ </a:t>
            </a:r>
            <a:r>
              <a:rPr lang="en-US" altLang="ko-KR" sz="26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</a:p>
          <a:p>
            <a:pPr marL="1143000" indent="-1143000">
              <a:buAutoNum type="arabicPeriod"/>
            </a:pPr>
            <a:r>
              <a:rPr lang="en-US" altLang="ko-KR" sz="26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Array  ∙ ∙ ∙ ∙ ∙ ∙ ∙ ∙ ∙ ∙ ∙ ∙ ∙ ∙ ∙ ∙ ∙ ∙ ∙ ∙ ∙ ∙ ∙ ∙ ∙ ∙ ∙ ∙ ∙ ∙ ∙ ∙ ∙ ∙ ∙ ∙ ∙ ∙ ∙ ∙ ∙ ∙ 4</a:t>
            </a:r>
          </a:p>
          <a:p>
            <a:pPr marL="1143000" indent="-1143000">
              <a:buAutoNum type="arabicPeriod"/>
            </a:pPr>
            <a:r>
              <a:rPr lang="en-US" altLang="ko-KR" sz="26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String ∙ ∙ ∙ ∙ ∙ ∙ ∙ ∙ ∙ ∙ ∙ ∙ ∙ ∙ ∙ ∙ ∙ ∙ ∙ ∙ ∙ ∙ ∙ ∙ ∙ ∙ ∙ ∙ ∙ ∙ ∙ ∙ ∙ ∙ ∙ ∙ ∙ ∙ ∙ ∙ Skip</a:t>
            </a:r>
          </a:p>
          <a:p>
            <a:pPr marL="1143000" indent="-1143000">
              <a:buAutoNum type="arabicPeriod"/>
            </a:pPr>
            <a:r>
              <a:rPr lang="en-US" altLang="ko-KR" sz="26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Linked List  ∙ ∙ ∙ ∙ ∙ ∙ ∙ ∙ ∙ ∙ ∙ ∙ ∙ ∙ ∙ ∙ ∙ ∙ ∙ ∙ ∙ ∙ ∙ ∙ ∙ ∙ ∙ ∙ ∙ ∙ ∙ ∙ ∙ ∙ ∙ ∙ ∙ ∙ </a:t>
            </a:r>
          </a:p>
          <a:p>
            <a:pPr marL="1143000" indent="-1143000">
              <a:buAutoNum type="arabicPeriod"/>
            </a:pPr>
            <a:r>
              <a:rPr lang="en-US" altLang="ko-KR" sz="26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Stack  ∙ ∙ ∙ ∙ ∙ ∙ ∙ ∙ ∙ ∙ ∙ ∙ ∙ ∙ ∙ ∙ ∙ ∙ ∙ ∙ ∙ ∙ ∙ ∙ ∙ ∙ ∙ ∙ ∙ ∙ ∙ ∙ ∙ ∙ ∙ ∙ ∙ ∙ ∙ ∙ ∙ ∙</a:t>
            </a:r>
          </a:p>
          <a:p>
            <a:pPr marL="1143000" indent="-1143000">
              <a:buFontTx/>
              <a:buAutoNum type="arabicPeriod"/>
            </a:pPr>
            <a:r>
              <a:rPr lang="en-US" altLang="ko-KR" sz="26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Queue  ∙ ∙ ∙ ∙ ∙ ∙ ∙ ∙ ∙ ∙ ∙ ∙ ∙ ∙ ∙ ∙ ∙ ∙ ∙ ∙ ∙ ∙ ∙ ∙ ∙ ∙ ∙ ∙ ∙ ∙ ∙ ∙ ∙ ∙ ∙ ∙ ∙ ∙ ∙ ∙ ∙ </a:t>
            </a:r>
          </a:p>
          <a:p>
            <a:pPr marL="1143000" indent="-1143000">
              <a:buFontTx/>
              <a:buAutoNum type="arabicPeriod"/>
            </a:pPr>
            <a:r>
              <a:rPr lang="en-US" altLang="ko-KR" sz="26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Tree ∙ ∙ ∙ ∙ ∙ ∙ ∙ ∙ ∙ ∙ ∙ ∙ ∙ ∙ ∙ ∙ ∙ ∙ ∙ ∙ ∙ ∙ ∙ ∙ ∙ ∙ ∙ ∙ ∙ ∙ ∙ ∙ ∙ ∙ ∙ ∙ ∙ ∙ ∙ ∙ ∙ ∙</a:t>
            </a:r>
          </a:p>
          <a:p>
            <a:pPr marL="1143000" indent="-1143000">
              <a:buAutoNum type="arabicPeriod"/>
            </a:pPr>
            <a:r>
              <a:rPr lang="en-US" altLang="ko-KR" sz="26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Hashing ∙ ∙ ∙ ∙ ∙ ∙ ∙ ∙ ∙ ∙ ∙ ∙ ∙ ∙ ∙ ∙ ∙ ∙ ∙ ∙ ∙ ∙ ∙ ∙ ∙ ∙ ∙ ∙ ∙ ∙ ∙ ∙ ∙ ∙ ∙ ∙ ∙</a:t>
            </a:r>
          </a:p>
          <a:p>
            <a:pPr marL="1143000" indent="-1143000">
              <a:buAutoNum type="arabicPeriod"/>
            </a:pPr>
            <a:r>
              <a:rPr lang="en-US" altLang="ko-KR" sz="26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Graph ∙ ∙ ∙ ∙ ∙ ∙ ∙ ∙ ∙ ∙ ∙ ∙ ∙ ∙ ∙ ∙ ∙ ∙ ∙ ∙ ∙ ∙ ∙ ∙ ∙ ∙ ∙ ∙ ∙ ∙ ∙ ∙ ∙ ∙ ∙ ∙ ∙</a:t>
            </a:r>
          </a:p>
          <a:p>
            <a:pPr marL="1143000" indent="-1143000">
              <a:buAutoNum type="arabicPeriod"/>
            </a:pPr>
            <a:r>
              <a:rPr lang="en-US" altLang="ko-KR" sz="26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Matrix ∙ ∙ ∙ ∙ ∙ ∙ ∙ ∙ ∙ ∙ ∙ ∙ ∙ ∙ ∙ ∙ ∙ ∙ ∙ ∙ ∙ ∙ ∙ ∙ ∙ ∙ ∙ ∙ ∙ ∙ ∙ ∙ ∙ ∙ ∙ ∙ ∙</a:t>
            </a:r>
          </a:p>
          <a:p>
            <a:pPr marL="1143000" indent="-1143000">
              <a:buAutoNum type="arabicPeriod"/>
            </a:pPr>
            <a:r>
              <a:rPr lang="en-US" altLang="ko-KR" sz="26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Set ∙ ∙ ∙ ∙ ∙ ∙ ∙ ∙ ∙ ∙ ∙ ∙ ∙ ∙ ∙ ∙ ∙ ∙ ∙ ∙ ∙ ∙ ∙ ∙ ∙ ∙ ∙ ∙ ∙ ∙ ∙ ∙ ∙ ∙ ∙ ∙ ∙</a:t>
            </a:r>
          </a:p>
          <a:p>
            <a:pPr marL="1143000" indent="-1143000">
              <a:buAutoNum type="arabicPeriod"/>
            </a:pPr>
            <a:r>
              <a:rPr lang="en-US" altLang="ko-KR" sz="26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Map ∙ ∙ ∙ ∙ ∙ ∙ ∙ ∙ ∙ ∙ ∙ ∙ ∙ ∙ ∙ ∙ ∙ ∙ ∙ ∙ ∙ ∙ ∙ ∙ ∙ ∙ ∙ ∙ ∙ ∙ ∙ ∙ ∙ ∙ ∙ ∙ ∙</a:t>
            </a:r>
          </a:p>
          <a:p>
            <a:pPr marL="1143000" indent="-1143000">
              <a:buAutoNum type="arabicPeriod"/>
            </a:pPr>
            <a:r>
              <a:rPr lang="en-US" altLang="ko-KR" sz="26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Advanced ∙ ∙ ∙ ∙ ∙ ∙ ∙ ∙ ∙ ∙ ∙ ∙ ∙ ∙ ∙ ∙ ∙ ∙ ∙ ∙ ∙ ∙ ∙ ∙ ∙ ∙ ∙ ∙ ∙ ∙ ∙ ∙ ∙ ∙ ∙ ∙ ∙</a:t>
            </a:r>
            <a:endParaRPr lang="ko-KR" altLang="en-US" sz="2600" b="1" dirty="0">
              <a:solidFill>
                <a:schemeClr val="bg1"/>
              </a:solidFill>
              <a:effectLst>
                <a:glow rad="127000">
                  <a:schemeClr val="tx1">
                    <a:alpha val="40000"/>
                  </a:schemeClr>
                </a:glo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012104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24CA98-D84E-0DC0-FB13-8933EC8AD7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47788B7-E63E-6967-A871-E91A85865A84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E8A8EAF-E583-EF12-FA97-DE6A70358BAC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CCFB2C2E-61DA-C570-4D1B-ECB9474F95AA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C3C25167-C205-7BAE-73F0-7B8B7A367B8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8AF020-6C4D-8535-411E-87261A723001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Graph – Disjoint Set (Union-Find) (1)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CC52171-96F7-3736-E42F-29C2207F1635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FC750224-0035-0773-BFCF-FCBB0FC1B20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E4C59BE-BEDB-D69B-A7DD-F59D74CB30F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2A264352-7F6B-BC49-2379-93D4BD37BA5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432BDC98-43DB-FC19-159E-1A3533C9A5F5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7835154D-10C1-B47C-C982-DAEC47F415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9664270"/>
              </p:ext>
            </p:extLst>
          </p:nvPr>
        </p:nvGraphicFramePr>
        <p:xfrm>
          <a:off x="113337" y="868119"/>
          <a:ext cx="8421063" cy="265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2106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28388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Disjoint Set (Union-Find Algorithm)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서로 겹치지 않거나 분리된 하위집합을 저장하는 데이터구조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최적화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Union by rank: tree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Height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고려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깊이가 깊은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tree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깊이가 낮은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tree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넣기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)(rank != height)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left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rank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&lt;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right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rank  left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right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아래로 이동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left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rank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&gt;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right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rank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right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left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아래로 이동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left rank == right rank 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어느 트리가 다른 트리 아래 있는지 중요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결과의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rank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항상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tree rank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보다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큼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Union by size: tree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size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고려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left size &lt; right size  left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right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아래로 이동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right size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left size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만큼 늘림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left size &gt; right size  right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left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아래로 이동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left size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right size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만큼 늘림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left size == right size 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어느 트리 아래에 있는지 중요하지 않음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 Path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Compression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함께 일정한 시간 복잡도를 제공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Path compression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Tree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height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압축하여 속도 향상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작은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caching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메커니즘 삽입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  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B65A35D6-8D1A-90DE-94BA-36E2FF1E81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0681527"/>
              </p:ext>
            </p:extLst>
          </p:nvPr>
        </p:nvGraphicFramePr>
        <p:xfrm>
          <a:off x="401437" y="5420869"/>
          <a:ext cx="1969164" cy="838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916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0109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Find(int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Find(parent[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DC7FE47B-70B2-70D1-CA2A-DC2A330FFC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7140544"/>
              </p:ext>
            </p:extLst>
          </p:nvPr>
        </p:nvGraphicFramePr>
        <p:xfrm>
          <a:off x="401437" y="4167692"/>
          <a:ext cx="1969164" cy="838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916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0109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Find(int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Find(parent[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5E3C786C-A025-2EEC-8493-C56F7C04B702}"/>
              </a:ext>
            </a:extLst>
          </p:cNvPr>
          <p:cNvCxnSpPr>
            <a:cxnSpLocks/>
          </p:cNvCxnSpPr>
          <p:nvPr/>
        </p:nvCxnSpPr>
        <p:spPr>
          <a:xfrm>
            <a:off x="1386019" y="5029034"/>
            <a:ext cx="0" cy="414533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BDCF2CF-C4CE-B70D-A1F5-E4F884361CC8}"/>
              </a:ext>
            </a:extLst>
          </p:cNvPr>
          <p:cNvSpPr txBox="1"/>
          <p:nvPr/>
        </p:nvSpPr>
        <p:spPr>
          <a:xfrm>
            <a:off x="1565854" y="5128742"/>
            <a:ext cx="1319639" cy="16927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100" b="1" dirty="0">
                <a:solidFill>
                  <a:srgbClr val="0000FF"/>
                </a:solidFill>
              </a:rPr>
              <a:t>Path Compression</a:t>
            </a:r>
            <a:endParaRPr lang="ko-KR" altLang="en-US" sz="1100" b="1" dirty="0">
              <a:solidFill>
                <a:srgbClr val="0000FF"/>
              </a:solidFill>
            </a:endParaRP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2912A362-EF36-DDBA-75C0-9A3A23D5FF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026432"/>
              </p:ext>
            </p:extLst>
          </p:nvPr>
        </p:nvGraphicFramePr>
        <p:xfrm>
          <a:off x="4977165" y="3614751"/>
          <a:ext cx="1611595" cy="838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1159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0109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union(int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j)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this.Find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this.Find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(j);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this.Parent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AF411F72-48B8-4136-0A5C-E7EFCF3313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095169"/>
              </p:ext>
            </p:extLst>
          </p:nvPr>
        </p:nvGraphicFramePr>
        <p:xfrm>
          <a:off x="3683893" y="4794507"/>
          <a:ext cx="1969164" cy="201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916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0109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unionbyrank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j)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this.find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this.Find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(j);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irank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Rank[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jrank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Rank[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irank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jrank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this.parent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 if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jrank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irank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this.Parent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this.Parent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Rank[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1FC1C263-A75A-9040-0615-EF00BB2D7F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827067"/>
              </p:ext>
            </p:extLst>
          </p:nvPr>
        </p:nvGraphicFramePr>
        <p:xfrm>
          <a:off x="6038597" y="4794507"/>
          <a:ext cx="1969164" cy="201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916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0109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unionBySize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j)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find(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find(j);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Size[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Size[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Size[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+= Size[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Size[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+= Size[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C58E20AC-0850-6832-43C9-3F28E408AC3C}"/>
              </a:ext>
            </a:extLst>
          </p:cNvPr>
          <p:cNvSpPr txBox="1"/>
          <p:nvPr/>
        </p:nvSpPr>
        <p:spPr>
          <a:xfrm>
            <a:off x="7291617" y="5715708"/>
            <a:ext cx="655872" cy="16927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100" b="1" dirty="0">
                <a:solidFill>
                  <a:srgbClr val="0000FF"/>
                </a:solidFill>
              </a:rPr>
              <a:t>O(log n)</a:t>
            </a:r>
            <a:endParaRPr lang="ko-KR" altLang="en-US" sz="1100" b="1" dirty="0">
              <a:solidFill>
                <a:srgbClr val="0000FF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39EBCB1-DE85-C620-E9DF-1D9FDCD6EF36}"/>
              </a:ext>
            </a:extLst>
          </p:cNvPr>
          <p:cNvSpPr txBox="1"/>
          <p:nvPr/>
        </p:nvSpPr>
        <p:spPr>
          <a:xfrm>
            <a:off x="1714729" y="5800347"/>
            <a:ext cx="655872" cy="16927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100" b="1" dirty="0">
                <a:solidFill>
                  <a:srgbClr val="0000FF"/>
                </a:solidFill>
              </a:rPr>
              <a:t>O(log n)</a:t>
            </a:r>
            <a:endParaRPr lang="ko-KR" altLang="en-US" sz="1100" b="1" dirty="0">
              <a:solidFill>
                <a:srgbClr val="0000FF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B727285-ADD3-AD6F-E7A4-7FA4C4DB18DC}"/>
              </a:ext>
            </a:extLst>
          </p:cNvPr>
          <p:cNvSpPr txBox="1"/>
          <p:nvPr/>
        </p:nvSpPr>
        <p:spPr>
          <a:xfrm>
            <a:off x="6199017" y="3949212"/>
            <a:ext cx="333863" cy="16927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100" b="1" dirty="0">
                <a:solidFill>
                  <a:srgbClr val="0000FF"/>
                </a:solidFill>
              </a:rPr>
              <a:t>O(n)</a:t>
            </a:r>
            <a:endParaRPr lang="ko-KR" altLang="en-US" sz="1100" b="1" dirty="0">
              <a:solidFill>
                <a:srgbClr val="0000FF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2A932DF-2C1E-29A8-B56F-EEC6F7B0C60B}"/>
              </a:ext>
            </a:extLst>
          </p:cNvPr>
          <p:cNvSpPr txBox="1"/>
          <p:nvPr/>
        </p:nvSpPr>
        <p:spPr>
          <a:xfrm>
            <a:off x="1714729" y="4486787"/>
            <a:ext cx="655872" cy="16927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100" b="1" dirty="0">
                <a:solidFill>
                  <a:srgbClr val="0000FF"/>
                </a:solidFill>
              </a:rPr>
              <a:t>O(n)</a:t>
            </a:r>
            <a:endParaRPr lang="ko-KR" altLang="en-US" sz="1100" b="1" dirty="0">
              <a:solidFill>
                <a:srgbClr val="0000FF"/>
              </a:solidFill>
            </a:endParaRPr>
          </a:p>
        </p:txBody>
      </p: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31886B6D-8D2A-CFD8-BE83-B1A4067891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5011136"/>
              </p:ext>
            </p:extLst>
          </p:nvPr>
        </p:nvGraphicFramePr>
        <p:xfrm>
          <a:off x="8853519" y="868118"/>
          <a:ext cx="2558546" cy="5852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854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0109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class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DisjSet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*rank, *parent, 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public: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DisjSet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rank = new int[n];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parent = new int[n];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this-&gt;n = 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makeSet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makeSet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 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find(int x){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 (parent[x] != x)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parent[x] = find(parent[x]);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parent[x];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void Union(int x, int 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find(x);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find(y);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 (rank[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rank[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 (rank[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 rank[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rank[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rank[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DisjSet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obj(5);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obj.Union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obj.Union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(4, 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obj.Union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(3, 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obj.find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(4)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obj.find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"Yes\n";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"No\n";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obj.find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(1)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obj.find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"Yes\n";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"No\n";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Result: 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Yes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B86716E8-B9A1-3DE1-8845-E53E6443A75B}"/>
              </a:ext>
            </a:extLst>
          </p:cNvPr>
          <p:cNvCxnSpPr>
            <a:cxnSpLocks/>
            <a:stCxn id="16" idx="2"/>
            <a:endCxn id="19" idx="0"/>
          </p:cNvCxnSpPr>
          <p:nvPr/>
        </p:nvCxnSpPr>
        <p:spPr>
          <a:xfrm flipH="1">
            <a:off x="4668475" y="4452951"/>
            <a:ext cx="1114487" cy="341556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DB8574F3-FAE4-28CA-AB48-1CCD0F7CFE20}"/>
              </a:ext>
            </a:extLst>
          </p:cNvPr>
          <p:cNvCxnSpPr>
            <a:cxnSpLocks/>
            <a:stCxn id="16" idx="2"/>
            <a:endCxn id="20" idx="0"/>
          </p:cNvCxnSpPr>
          <p:nvPr/>
        </p:nvCxnSpPr>
        <p:spPr>
          <a:xfrm>
            <a:off x="5782962" y="4452951"/>
            <a:ext cx="1240217" cy="341556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A8811842-112B-69C8-0081-BF2322B0BA92}"/>
              </a:ext>
            </a:extLst>
          </p:cNvPr>
          <p:cNvSpPr txBox="1"/>
          <p:nvPr/>
        </p:nvSpPr>
        <p:spPr>
          <a:xfrm>
            <a:off x="9933522" y="4794507"/>
            <a:ext cx="1319639" cy="16927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100" b="1" dirty="0">
                <a:solidFill>
                  <a:srgbClr val="0000FF"/>
                </a:solidFill>
              </a:rPr>
              <a:t>Cycle Detection</a:t>
            </a:r>
            <a:endParaRPr lang="ko-KR" altLang="en-US" sz="1100" b="1" dirty="0">
              <a:solidFill>
                <a:srgbClr val="0000FF"/>
              </a:solidFill>
            </a:endParaRPr>
          </a:p>
        </p:txBody>
      </p:sp>
      <p:graphicFrame>
        <p:nvGraphicFramePr>
          <p:cNvPr id="33" name="표 32">
            <a:extLst>
              <a:ext uri="{FF2B5EF4-FFF2-40B4-BE49-F238E27FC236}">
                <a16:creationId xmlns:a16="http://schemas.microsoft.com/office/drawing/2014/main" id="{70A2ACB6-A992-5813-B7D2-476992A1BB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7827276"/>
              </p:ext>
            </p:extLst>
          </p:nvPr>
        </p:nvGraphicFramePr>
        <p:xfrm>
          <a:off x="-212343" y="7236261"/>
          <a:ext cx="3556394" cy="7239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5639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0109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Edge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Graph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V, 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struct Edge* edge;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subset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parent;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rank;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Graph*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createGraph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V, int 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struct Graph* graph = (struct Graph*)malloc(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(struct Graph));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graph-&gt;V = V;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graph-&gt;E = 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graph-&gt;edge = (struct Edge*)malloc(graph-&gt;E 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(struct Edge));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graph;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find(struct subset subsets[],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].parent !=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].parent = find(subsets,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].parent);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].parent;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Union(struct subset subsets[],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].rank &lt;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].rank)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].parent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 if (subsets[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].rank &gt;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].rank)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].parent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].parent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].rank++;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isCycle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(struct Graph* graph){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V = graph-&gt;V;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E = graph-&gt;E;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struct subset* subsets = (struct subset*)malloc(V 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(struct subset));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 (int v = 0; v &lt; V; ++v)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subsets[v].parent = v;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subsets[v].rank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 (int e = 0; e &lt; E; ++e)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x = find(subsets, graph-&gt;edge[e].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y = find(subsets, graph-&gt;edge[e].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 (x == 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Union(subsets, x, 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V = 3, E = 3;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struct Graph* graph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createGraph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(V, 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graph-&gt;edge[0].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graph-&gt;edge[0].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graph-&gt;edge[1].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graph-&gt;edge[1].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graph-&gt;edge[2].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graph-&gt;edge[2].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isCycle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"Graph contains cycle";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"Graph doesn't contain cycle";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767244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327596-18F5-9B01-73A4-CFEB888E5C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6F389D5C-EC31-1258-6ED2-4DD8E5781ADC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69CA70E-DA4D-FB15-F7C8-C1DC8F802399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31C3AA89-EF72-290F-9AE4-D60CC86AC4EE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3DA71A-ADF5-C884-094C-23B9724BB2D3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B42695-88B5-CF95-4B31-2EFAB0C8EB75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Graph – Disjoint Set (Union-Find) (2)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039165C-ABE8-C4B0-326F-0D0E2971A7F5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B596699E-1A3E-C9E5-4294-1CCC10591EA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D12DEBC4-1D8E-D5D9-ECA1-EAA68C34974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F377321-9368-6091-3FCE-038345BC764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F2E89A00-63BF-F8C4-F775-2A16CC340B1F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33" name="표 32">
            <a:extLst>
              <a:ext uri="{FF2B5EF4-FFF2-40B4-BE49-F238E27FC236}">
                <a16:creationId xmlns:a16="http://schemas.microsoft.com/office/drawing/2014/main" id="{5DE20FDC-642D-5C22-17AD-8014AA9AEF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6080568"/>
              </p:ext>
            </p:extLst>
          </p:nvPr>
        </p:nvGraphicFramePr>
        <p:xfrm>
          <a:off x="5278832" y="989750"/>
          <a:ext cx="6773333" cy="5425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766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  <a:gridCol w="3496733">
                  <a:extLst>
                    <a:ext uri="{9D8B030D-6E8A-4147-A177-3AD203B41FA5}">
                      <a16:colId xmlns:a16="http://schemas.microsoft.com/office/drawing/2014/main" val="3806676327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0109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Edge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Graph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V, 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struct Edge* edge;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subset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parent;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rank;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Graph*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createGraph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V, int 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struct Graph* graph = (struct Graph*)malloc(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(struct Graph));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graph-&gt;V = V;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graph-&gt;E = 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graph-&gt;edge = (struct Edge*)malloc(graph-&gt;E 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(struct Edge));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graph;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find(struct subset subsets[],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].parent !=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].parent = find(subsets,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].parent);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].parent;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Union(struct subset subsets[],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].rank &lt;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].rank)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].parent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 if (subsets[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].rank &gt;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].rank)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].parent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].parent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].rank++;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isCycle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(struct Graph* graph){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V = graph-&gt;V;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E = graph-&gt;E;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struct subset* subsets = (struct subset*)malloc(V 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(struct subset));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 (int v = 0; v &lt; V; ++v)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subsets[v].parent = v;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subsets[v].rank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 (int e = 0; e &lt; E; ++e)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x = find(subsets, graph-&gt;edge[e].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y = find(subsets, graph-&gt;edge[e].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 (x == 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Union(subsets, x, 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V = 3, E = 3;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struct Graph* graph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createGraph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(V, 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graph-&gt;edge[0].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graph-&gt;edge[0].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graph-&gt;edge[1].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graph-&gt;edge[1].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graph-&gt;edge[2].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graph-&gt;edge[2].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isCycle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"Graph contains cycle";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"Graph doesn't contain cycle";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E86E09A7-2591-421A-130B-952C84E989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336" y="1829428"/>
            <a:ext cx="4941589" cy="3412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2929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F7AE3A-DD30-3C9D-5525-B4C939434C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BABF2B2C-0981-7372-DFC7-B4C2FFA75A80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BDE30E2-9F07-23C3-91D9-4150A8633D8C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98E2BC0-187E-E2D4-134E-8D8A1E8854A7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6B366A16-076A-165B-B2B6-6FA84B201AE2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E41C43-FD23-34E1-53CA-21702D57D3D2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Graph – Multistage Graph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68865BC-9F5C-54B4-8616-787A78D7AE21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5FF11215-05E1-AA82-BF32-47E3AD8F291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24A41D57-81AE-28A5-6D02-5BA16BD7B00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C3B12CC8-85D1-DB18-E6A0-5574E7AB65C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6866EAFA-BBE8-D24A-EC10-4D23CCCB6F0B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D27D81BE-9179-C16E-FC3C-7CA7A57710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9164429"/>
              </p:ext>
            </p:extLst>
          </p:nvPr>
        </p:nvGraphicFramePr>
        <p:xfrm>
          <a:off x="125129" y="868118"/>
          <a:ext cx="6824311" cy="3383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2431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71460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Multistage Graph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한 단계에서 다음 단계로만 연결되도록 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directed weighted graph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즉 동일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level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node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사이의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없음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Start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Destination node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cardinality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destination node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가까운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부터 최단 거리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update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stage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수를 감소하면서 최단 거리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update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반복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graph.size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 = num of vertex,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max_index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dest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=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graph.size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()-1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graph[v]  v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[v]{stage,{vertex, weight}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v=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시작 정점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vertex=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도착 정점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for(auto u : graph[v].second)  u = (vertex, weight)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graph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초기화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노드 번호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){stage, {{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연결된 노드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가중치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}, {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연결된 노드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가중치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}, ...}}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[k: stage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E: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간선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Cardinality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전체 행에 대한 특정 컬럼의 중복 수치를 나타내는 지표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특정 데이터 집합의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unique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한 값 개수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Cardinality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높으면 중복도가 낮음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선택도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(Selectivity) = Cardinality/Num of total record * 100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 Selectivity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낮으면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효율이 높아짐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특정 레코드를 잘 걸러낼 수 있음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4516E414-0224-BD3F-21D0-1E4EA262E3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8300506"/>
              </p:ext>
            </p:extLst>
          </p:nvPr>
        </p:nvGraphicFramePr>
        <p:xfrm>
          <a:off x="7052347" y="868118"/>
          <a:ext cx="4858779" cy="3611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58779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MultistageShortestPath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(vector&lt;pair&lt;int,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unordered_map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int,int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&gt;&gt;&gt;&amp; graph,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stage){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INF);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cur_stage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=stage;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cur_stage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cur_stage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vertex=0; vertex&lt;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 vertex++){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if(graph[vertex].first !=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cur_stage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continue;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for(auto&amp; u : graph[vertex].second)//second = (vertex, weight)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[vertex] =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[vertex],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u.second+dist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u.first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vector&lt;pair&lt;int,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unordered_map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&lt;int, int&gt;&gt;&gt; graph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{{1,1},{2,2},{3,5}}},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{2, {{4,4},{5,11}}},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{2, {{4,9},{5,5}}},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{2, {{6,2}}},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{3, {{7,18}}},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{3, {{7,13}}},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{3, {{7,2}}},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{4, {}}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MultistageShortestPath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(graph, 0,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()-1, 4);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if(res != INF)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"Result: " &lt;&lt; res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"No result"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pSp>
        <p:nvGrpSpPr>
          <p:cNvPr id="30" name="그룹 29">
            <a:extLst>
              <a:ext uri="{FF2B5EF4-FFF2-40B4-BE49-F238E27FC236}">
                <a16:creationId xmlns:a16="http://schemas.microsoft.com/office/drawing/2014/main" id="{2FA369B6-09DB-673D-1824-6E8728E1C481}"/>
              </a:ext>
            </a:extLst>
          </p:cNvPr>
          <p:cNvGrpSpPr/>
          <p:nvPr/>
        </p:nvGrpSpPr>
        <p:grpSpPr>
          <a:xfrm>
            <a:off x="3688770" y="4630702"/>
            <a:ext cx="3363577" cy="2227298"/>
            <a:chOff x="3186001" y="4247164"/>
            <a:chExt cx="3907306" cy="2587345"/>
          </a:xfrm>
        </p:grpSpPr>
        <p:pic>
          <p:nvPicPr>
            <p:cNvPr id="1026" name="Picture 2" descr="라이트박스">
              <a:extLst>
                <a:ext uri="{FF2B5EF4-FFF2-40B4-BE49-F238E27FC236}">
                  <a16:creationId xmlns:a16="http://schemas.microsoft.com/office/drawing/2014/main" id="{4F248763-A46C-2F18-684C-A5E417445F5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86001" y="4479998"/>
              <a:ext cx="3907306" cy="23545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EC03A3FD-5D3B-B087-C497-09D29D02BAB6}"/>
                </a:ext>
              </a:extLst>
            </p:cNvPr>
            <p:cNvCxnSpPr/>
            <p:nvPr/>
          </p:nvCxnSpPr>
          <p:spPr>
            <a:xfrm>
              <a:off x="3429000" y="4832350"/>
              <a:ext cx="0" cy="609600"/>
            </a:xfrm>
            <a:prstGeom prst="line">
              <a:avLst/>
            </a:prstGeom>
            <a:ln w="28575"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B419AE1D-F0AC-C511-589E-85130CA9694D}"/>
                </a:ext>
              </a:extLst>
            </p:cNvPr>
            <p:cNvCxnSpPr>
              <a:cxnSpLocks/>
            </p:cNvCxnSpPr>
            <p:nvPr/>
          </p:nvCxnSpPr>
          <p:spPr>
            <a:xfrm>
              <a:off x="3403600" y="5817658"/>
              <a:ext cx="0" cy="232834"/>
            </a:xfrm>
            <a:prstGeom prst="line">
              <a:avLst/>
            </a:prstGeom>
            <a:ln w="28575"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6F7E1B45-AFEA-5DF7-27CF-2C8028B14784}"/>
                </a:ext>
              </a:extLst>
            </p:cNvPr>
            <p:cNvCxnSpPr>
              <a:cxnSpLocks/>
            </p:cNvCxnSpPr>
            <p:nvPr/>
          </p:nvCxnSpPr>
          <p:spPr>
            <a:xfrm>
              <a:off x="4343400" y="4917017"/>
              <a:ext cx="0" cy="459316"/>
            </a:xfrm>
            <a:prstGeom prst="line">
              <a:avLst/>
            </a:prstGeom>
            <a:ln w="28575"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195E8BC8-EB70-6985-D846-4EF55501E2D2}"/>
                </a:ext>
              </a:extLst>
            </p:cNvPr>
            <p:cNvCxnSpPr>
              <a:cxnSpLocks/>
            </p:cNvCxnSpPr>
            <p:nvPr/>
          </p:nvCxnSpPr>
          <p:spPr>
            <a:xfrm>
              <a:off x="4343400" y="5780617"/>
              <a:ext cx="0" cy="366183"/>
            </a:xfrm>
            <a:prstGeom prst="line">
              <a:avLst/>
            </a:prstGeom>
            <a:ln w="28575"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4912A2D5-3418-5C9B-7C8C-A4B175F00FB2}"/>
                </a:ext>
              </a:extLst>
            </p:cNvPr>
            <p:cNvCxnSpPr>
              <a:cxnSpLocks/>
            </p:cNvCxnSpPr>
            <p:nvPr/>
          </p:nvCxnSpPr>
          <p:spPr>
            <a:xfrm>
              <a:off x="5469466" y="4963583"/>
              <a:ext cx="0" cy="412750"/>
            </a:xfrm>
            <a:prstGeom prst="line">
              <a:avLst/>
            </a:prstGeom>
            <a:ln w="28575"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B6F87961-136B-78F9-F6EE-4B41299CC69F}"/>
                </a:ext>
              </a:extLst>
            </p:cNvPr>
            <p:cNvCxnSpPr>
              <a:cxnSpLocks/>
            </p:cNvCxnSpPr>
            <p:nvPr/>
          </p:nvCxnSpPr>
          <p:spPr>
            <a:xfrm>
              <a:off x="5469466" y="5844117"/>
              <a:ext cx="0" cy="412750"/>
            </a:xfrm>
            <a:prstGeom prst="line">
              <a:avLst/>
            </a:prstGeom>
            <a:ln w="28575"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B1F015A2-903F-8C0E-84CE-DE72339C35BC}"/>
                </a:ext>
              </a:extLst>
            </p:cNvPr>
            <p:cNvCxnSpPr>
              <a:cxnSpLocks/>
            </p:cNvCxnSpPr>
            <p:nvPr/>
          </p:nvCxnSpPr>
          <p:spPr>
            <a:xfrm>
              <a:off x="6527799" y="4963583"/>
              <a:ext cx="0" cy="412750"/>
            </a:xfrm>
            <a:prstGeom prst="line">
              <a:avLst/>
            </a:prstGeom>
            <a:ln w="28575"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8BFFA674-B30A-E81A-7994-4E5D6BAC2E32}"/>
                </a:ext>
              </a:extLst>
            </p:cNvPr>
            <p:cNvCxnSpPr>
              <a:cxnSpLocks/>
            </p:cNvCxnSpPr>
            <p:nvPr/>
          </p:nvCxnSpPr>
          <p:spPr>
            <a:xfrm>
              <a:off x="4343400" y="4247164"/>
              <a:ext cx="0" cy="232834"/>
            </a:xfrm>
            <a:prstGeom prst="line">
              <a:avLst/>
            </a:prstGeom>
            <a:ln w="28575"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03952617-1417-1476-CBB6-DF47B16109F4}"/>
              </a:ext>
            </a:extLst>
          </p:cNvPr>
          <p:cNvCxnSpPr>
            <a:cxnSpLocks/>
          </p:cNvCxnSpPr>
          <p:nvPr/>
        </p:nvCxnSpPr>
        <p:spPr>
          <a:xfrm>
            <a:off x="5669359" y="4649921"/>
            <a:ext cx="0" cy="200434"/>
          </a:xfrm>
          <a:prstGeom prst="line">
            <a:avLst/>
          </a:prstGeom>
          <a:ln w="28575">
            <a:solidFill>
              <a:srgbClr val="0000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D18F5CE0-09F5-4480-0F93-1B006C9CC652}"/>
              </a:ext>
            </a:extLst>
          </p:cNvPr>
          <p:cNvGraphicFramePr>
            <a:graphicFrameLocks noGrp="1"/>
          </p:cNvGraphicFramePr>
          <p:nvPr/>
        </p:nvGraphicFramePr>
        <p:xfrm>
          <a:off x="13669514" y="4166963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33" name="TextBox 32">
            <a:extLst>
              <a:ext uri="{FF2B5EF4-FFF2-40B4-BE49-F238E27FC236}">
                <a16:creationId xmlns:a16="http://schemas.microsoft.com/office/drawing/2014/main" id="{DC333378-2C62-1EA2-882A-94B8E3A9F62D}"/>
              </a:ext>
            </a:extLst>
          </p:cNvPr>
          <p:cNvSpPr txBox="1"/>
          <p:nvPr/>
        </p:nvSpPr>
        <p:spPr>
          <a:xfrm>
            <a:off x="12752509" y="3944910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C52E9DA-ADD5-916C-077C-6B9ADF003FD5}"/>
              </a:ext>
            </a:extLst>
          </p:cNvPr>
          <p:cNvSpPr txBox="1"/>
          <p:nvPr/>
        </p:nvSpPr>
        <p:spPr>
          <a:xfrm>
            <a:off x="3447714" y="4883668"/>
            <a:ext cx="856749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Stage 1</a:t>
            </a:r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10C1D00-C2E1-1157-A059-67D4A486CC4F}"/>
              </a:ext>
            </a:extLst>
          </p:cNvPr>
          <p:cNvSpPr txBox="1"/>
          <p:nvPr/>
        </p:nvSpPr>
        <p:spPr>
          <a:xfrm>
            <a:off x="4256734" y="4409859"/>
            <a:ext cx="856749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Stage 2</a:t>
            </a:r>
            <a:endParaRPr lang="ko-KR" alt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D0AE2B5-BCE9-6053-C03D-70A0477414B7}"/>
              </a:ext>
            </a:extLst>
          </p:cNvPr>
          <p:cNvSpPr txBox="1"/>
          <p:nvPr/>
        </p:nvSpPr>
        <p:spPr>
          <a:xfrm>
            <a:off x="5216390" y="4417870"/>
            <a:ext cx="856749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Stage 3</a:t>
            </a:r>
            <a:endParaRPr lang="ko-KR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F0EE68E-01A1-2EED-6C71-624739BEA6B7}"/>
              </a:ext>
            </a:extLst>
          </p:cNvPr>
          <p:cNvSpPr txBox="1"/>
          <p:nvPr/>
        </p:nvSpPr>
        <p:spPr>
          <a:xfrm>
            <a:off x="6137158" y="4976001"/>
            <a:ext cx="856749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Stage 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317518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D1EC79-4B25-F568-BF78-E6D77AB641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0DBB8C83-98B0-787A-DE87-D87620B1E8C9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D719D5D-FDDA-F33B-8FEE-72863529DDD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0475F30C-F077-AD8A-24E1-A6CD69327274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3B4120F9-D348-1E70-9D96-E92D14CE627D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FC6325F-A78F-897C-7D41-12D3AB9796D2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Graph – Shortest Path in Unweighted Graph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777C582-C464-120F-4D62-DF4DAA6C181E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6E441768-45A5-376F-517C-802E1287AF1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BEBE547-EAD5-9EB3-6917-4AA8A5CD683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813D9826-40D4-AA93-B7F5-E48A60EDA73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9807E1ED-2173-15D5-A598-AAF56FBE5DB9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2AE8054A-EA64-DAED-2CE5-F1BC2657BB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6588636"/>
              </p:ext>
            </p:extLst>
          </p:nvPr>
        </p:nvGraphicFramePr>
        <p:xfrm>
          <a:off x="125129" y="868118"/>
          <a:ext cx="6824311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2431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71460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Shortest Path in Unweighted Graph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가중치없는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그래프에서 최단 경로 찾는 문제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queue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distance array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queue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에는 정점을 저장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distance array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source vertex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부터 정점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까지의 거리 저장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distance array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최단 거리만 저장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O(V+E) [V: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정점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E: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간선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B542E145-09DC-BF68-DDBB-1076E60CA2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89367"/>
              </p:ext>
            </p:extLst>
          </p:nvPr>
        </p:nvGraphicFramePr>
        <p:xfrm>
          <a:off x="125129" y="2446323"/>
          <a:ext cx="3200925" cy="371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0092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BFS_Shortest_Path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graph,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deque&lt;int&gt;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dq.push_back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INF);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set&lt;int&gt; visited;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while(!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dq.empty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v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dq.front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dq.pop_front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visited.insert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k: graph[v]){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visited.find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(k)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visited.end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[k] 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[v]+1){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[k]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[v]+1;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dq.push_back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(k);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graph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{1,2}, {2, 3}, {3}, {4}, {}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start_v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BFS_Shortest_Path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start_v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d :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d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99A68D28-0872-5743-1E0F-3D015B8896B9}"/>
              </a:ext>
            </a:extLst>
          </p:cNvPr>
          <p:cNvGraphicFramePr>
            <a:graphicFrameLocks noGrp="1"/>
          </p:cNvGraphicFramePr>
          <p:nvPr/>
        </p:nvGraphicFramePr>
        <p:xfrm>
          <a:off x="13669514" y="4166963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33" name="TextBox 32">
            <a:extLst>
              <a:ext uri="{FF2B5EF4-FFF2-40B4-BE49-F238E27FC236}">
                <a16:creationId xmlns:a16="http://schemas.microsoft.com/office/drawing/2014/main" id="{7D15B1B3-4277-FC3B-35DB-5EEFE78035A7}"/>
              </a:ext>
            </a:extLst>
          </p:cNvPr>
          <p:cNvSpPr txBox="1"/>
          <p:nvPr/>
        </p:nvSpPr>
        <p:spPr>
          <a:xfrm>
            <a:off x="12752509" y="3944910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</p:spTree>
    <p:extLst>
      <p:ext uri="{BB962C8B-B14F-4D97-AF65-F5344CB8AC3E}">
        <p14:creationId xmlns:p14="http://schemas.microsoft.com/office/powerpoint/2010/main" val="4396643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D0644B-6E18-4543-1022-22C65EDB9C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180B95B5-2D6D-CADB-BF69-19DD7FD241CC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2ADF272-40D1-ADD0-0204-5DF778655B04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63D1F497-03DB-BB96-1FC0-0DF3CC8590D9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878AC70E-CBA1-9E43-B218-130C6CBEA76E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5B4769-56C8-F5C5-E00A-944E7B145021}"/>
              </a:ext>
            </a:extLst>
          </p:cNvPr>
          <p:cNvSpPr txBox="1"/>
          <p:nvPr/>
        </p:nvSpPr>
        <p:spPr>
          <a:xfrm>
            <a:off x="-1" y="-57750"/>
            <a:ext cx="12191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Graph – Karp’s Minimum Mean Weight Cycle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5139363-C7CE-6BB6-7048-4329EF8837D1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82788776-03F2-6487-AE79-F412F11C11A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9E2B528-FA1C-8C66-C51A-F6614B4A0D7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1E916975-F013-AD03-93C6-4A23E20F1E6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E7A4EC13-0B45-87A6-7D0E-93200FAFDA2F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60991280-2D85-2471-1490-05128C1EE1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0010388"/>
              </p:ext>
            </p:extLst>
          </p:nvPr>
        </p:nvGraphicFramePr>
        <p:xfrm>
          <a:off x="125129" y="868118"/>
          <a:ext cx="8863228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6322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71460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Karp’s Minimum Mean/Average Weight Cycle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directed and strongly connected graph(with non-negative weight)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mean weight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찾는 것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Mean Weight: cycle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가중치 합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 edge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O(V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Strongly Connected Component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구성 요소의 모든 정점에서 다른 모든 정점까지의 경로가 있는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Directed graph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구성 요소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(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무방향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그래프의 간선과 같이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  B / B  A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모두 가능해야 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6C355326-37BF-1A16-0059-F8E17C56E3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31171"/>
              </p:ext>
            </p:extLst>
          </p:nvPr>
        </p:nvGraphicFramePr>
        <p:xfrm>
          <a:off x="125129" y="2952529"/>
          <a:ext cx="3200925" cy="371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0092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BFS_Shortest_Path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graph,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deque&lt;int&gt;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dq.push_back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INF);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set&lt;int&gt; visited;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while(!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dq.empty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v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dq.front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dq.pop_front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visited.insert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k: graph[v]){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visited.find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(k)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visited.end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[k] 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[v]+1){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[k]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[v]+1;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dq.push_back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(k);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graph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{1,2}, {2, 3}, {3}, {4}, {}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start_v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BFS_Shortest_Path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start_v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d :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d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90B0FD71-20C4-7BC2-1F77-48CAA1675A16}"/>
              </a:ext>
            </a:extLst>
          </p:cNvPr>
          <p:cNvGraphicFramePr>
            <a:graphicFrameLocks noGrp="1"/>
          </p:cNvGraphicFramePr>
          <p:nvPr/>
        </p:nvGraphicFramePr>
        <p:xfrm>
          <a:off x="13669514" y="4166963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33" name="TextBox 32">
            <a:extLst>
              <a:ext uri="{FF2B5EF4-FFF2-40B4-BE49-F238E27FC236}">
                <a16:creationId xmlns:a16="http://schemas.microsoft.com/office/drawing/2014/main" id="{2EAC0283-7488-CED5-33E6-4798EF651F3A}"/>
              </a:ext>
            </a:extLst>
          </p:cNvPr>
          <p:cNvSpPr txBox="1"/>
          <p:nvPr/>
        </p:nvSpPr>
        <p:spPr>
          <a:xfrm>
            <a:off x="12752509" y="3944910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3BC6A59-7899-D8F5-D67A-D6B1F7C659B5}"/>
              </a:ext>
            </a:extLst>
          </p:cNvPr>
          <p:cNvSpPr/>
          <p:nvPr/>
        </p:nvSpPr>
        <p:spPr>
          <a:xfrm>
            <a:off x="406397" y="1316303"/>
            <a:ext cx="11379201" cy="481178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추후 예정</a:t>
            </a:r>
          </a:p>
        </p:txBody>
      </p:sp>
    </p:spTree>
    <p:extLst>
      <p:ext uri="{BB962C8B-B14F-4D97-AF65-F5344CB8AC3E}">
        <p14:creationId xmlns:p14="http://schemas.microsoft.com/office/powerpoint/2010/main" val="37388405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F4CD13C2-68AE-A6D8-9483-1B67751D38C4}"/>
              </a:ext>
            </a:extLst>
          </p:cNvPr>
          <p:cNvGrpSpPr/>
          <p:nvPr/>
        </p:nvGrpSpPr>
        <p:grpSpPr>
          <a:xfrm>
            <a:off x="0" y="0"/>
            <a:ext cx="12192000" cy="1368592"/>
            <a:chOff x="0" y="1453300"/>
            <a:chExt cx="12192000" cy="137340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EB73F6F-8334-87D9-670F-DE73AFFFFAC9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841C81F-F809-E451-67D6-F890668E7D0D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381000">
                      <a:srgbClr val="FF0000">
                        <a:alpha val="40000"/>
                      </a:srgb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Algorithm</a:t>
              </a:r>
              <a:endParaRPr lang="ko-KR" altLang="en-US" sz="7200" b="1" dirty="0">
                <a:solidFill>
                  <a:schemeClr val="bg1"/>
                </a:solidFill>
                <a:effectLst>
                  <a:glow rad="381000">
                    <a:srgbClr val="FF0000">
                      <a:alpha val="40000"/>
                    </a:srgb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E8DCEC1-BCC6-4B21-E16F-5DC955F1B7CF}"/>
              </a:ext>
            </a:extLst>
          </p:cNvPr>
          <p:cNvSpPr txBox="1"/>
          <p:nvPr/>
        </p:nvSpPr>
        <p:spPr>
          <a:xfrm>
            <a:off x="182947" y="1513295"/>
            <a:ext cx="115951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254000">
                    <a:srgbClr val="0000FF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Search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Sorting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Recursion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Backtracking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Greedy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Dynamic Programming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Pattern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Divide and Conquer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Mathematical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Geometric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Bitwise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Randomized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Branch and Bound</a:t>
            </a:r>
            <a:endParaRPr lang="ko-KR" altLang="en-US" sz="2400" b="1" dirty="0">
              <a:solidFill>
                <a:schemeClr val="bg1"/>
              </a:solidFill>
              <a:effectLst>
                <a:glow rad="127000">
                  <a:schemeClr val="tx1">
                    <a:alpha val="40000"/>
                  </a:schemeClr>
                </a:glo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87279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F2313C-9053-1DE1-4782-B9101FFE08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C1BB1177-A406-8E7B-824D-7878F551C4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6388130"/>
              </p:ext>
            </p:extLst>
          </p:nvPr>
        </p:nvGraphicFramePr>
        <p:xfrm>
          <a:off x="125129" y="868118"/>
          <a:ext cx="6139484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3948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6497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Linear Search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한쪽에서 시작해서 원하는 요소를 찾을 때까지 검색하고 그렇지 않으면 끝까지 검색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element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동일한 것으로 간주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If key==element, return index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If key != element, return -1 or false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정렬여부 상관없이 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추가 메모리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소규모 데이터세트에 적합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대규모 데이터세트에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비적합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9913A9B-0848-E592-6377-60C83570E45F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97E8786-2F89-FCD0-82D1-BE7FB4476F9C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19393A4E-884E-E3B3-41C9-99902FC9E81A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35F41DBE-A6DA-3995-4C1B-71BE126EC13C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CBE13E-3B14-3F5D-0371-EFA8A5EF0A56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Search – Linear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1E76CBF-210C-ED76-4AB3-12540B114F4C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8D78F8C-3A12-D5CA-B97F-4416F248233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50D71F24-66D1-DA24-94AE-57561E4D32C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2BD41DCB-690C-2C9C-2E01-9C0D8A9E9E8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F1A9F869-A5F4-5228-80EA-A379326552AD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ADDFD780-D751-F8C3-6B43-EA2A2FC5B3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8764576"/>
              </p:ext>
            </p:extLst>
          </p:nvPr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3F198488-CB8E-1030-42CE-C9056711FC92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A2D69F96-83C7-7B7A-85A9-2239D69294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9956715"/>
              </p:ext>
            </p:extLst>
          </p:nvPr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pic>
        <p:nvPicPr>
          <p:cNvPr id="21" name="그림 20">
            <a:extLst>
              <a:ext uri="{FF2B5EF4-FFF2-40B4-BE49-F238E27FC236}">
                <a16:creationId xmlns:a16="http://schemas.microsoft.com/office/drawing/2014/main" id="{A21B65E9-4E2E-E806-5C5B-7B52A2873D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2153" y="949015"/>
            <a:ext cx="3882349" cy="1364976"/>
          </a:xfrm>
          <a:prstGeom prst="rect">
            <a:avLst/>
          </a:prstGeom>
        </p:spPr>
      </p:pic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DA1D1769-5582-35DD-A44A-A04D9D5F96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2346508"/>
              </p:ext>
            </p:extLst>
          </p:nvPr>
        </p:nvGraphicFramePr>
        <p:xfrm>
          <a:off x="143872" y="2525760"/>
          <a:ext cx="2527928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792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LinearSearch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*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size, int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297715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39AFED-389F-E7B9-7C1B-4C9F0A615B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B6254FF6-1B6B-A638-D367-9A9FDBAB92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8273842"/>
              </p:ext>
            </p:extLst>
          </p:nvPr>
        </p:nvGraphicFramePr>
        <p:xfrm>
          <a:off x="125129" y="868118"/>
          <a:ext cx="7248437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4843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6497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Sentinel Linear Search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기존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Linear Search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비교 횟수가 줄어듦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범위를 벗어난 비교를 피하기 위해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sentinel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검색되는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element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대해 추가 비교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배열의 마지막 요소를 검색할 요소로 대체 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range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검사를 하지 않고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Linear Search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최악의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비교 횟수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N+2 )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일치하는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sentinel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값을 배열의 끝에 추가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(loop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stop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역할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C11DE711-A91A-635A-D2A9-C475EDFF5D9F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C7E4B6F-69CB-B615-A7A1-66449347EBB7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0A6B1FED-07C9-6A45-77E5-92BE55AD3D92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5FA566D7-09A7-B510-BA6F-B10B47936D4E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C19AEF-3087-A728-55FD-3142E5F4AF1F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Search – Sentinel Linear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0186481-AA17-9C76-63B1-1F7F6C20DBD2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F92285F4-801E-9CAC-5BA5-D2F8140D7BA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EBC02744-0650-EE38-C085-4488EE6CFE6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35A0F2F-667E-5A3D-AA56-59754AA51BE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C142FA14-9EFB-C5F9-F24B-97333B42F1CF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17F15378-387B-8B75-8B1D-22055AFFBD2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D824BD71-8A0D-BF95-0248-056827464F48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564C6A2A-DBA5-6DFB-2E6B-66CAD3546D9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C1DCE4B9-4D11-A434-2786-471F2617FB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8877895"/>
              </p:ext>
            </p:extLst>
          </p:nvPr>
        </p:nvGraphicFramePr>
        <p:xfrm>
          <a:off x="125129" y="2606603"/>
          <a:ext cx="2935706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3570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SentinelLinearSearch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last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[size-1];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if(last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size-1;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[size-1] = key;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!=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&lt;size-1) ?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: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160775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DF4880-7F39-0B1C-0559-3098689E5C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37E8CE4A-1411-4577-FC69-403B1A4B94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3325132"/>
              </p:ext>
            </p:extLst>
          </p:nvPr>
        </p:nvGraphicFramePr>
        <p:xfrm>
          <a:off x="125128" y="868118"/>
          <a:ext cx="7306803" cy="502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0680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6497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Binary Search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정렬된 배열에서 반복적으로 검색 간격을 반으로 나누어 조사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특정 요소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(lower bound),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(upper bound)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검색에 효율적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middle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value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key value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비교하며 조사 방향 설정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O(log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선형 검색보다 빠름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외부 메모리에 저장된 대규모 데이터세트 검색에 적합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배열이 정렬되야 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데이터 구조가 연속적 메모리 위치에 저장되야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Monotonic Function(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단조 함수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특정 순서를 따르는 함수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Predicate Function(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술어 함수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입력을 받아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true/false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반환하는 함수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monotonic predicate function: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 상태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순서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변할 수 있는 함수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STL Binary Search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binary_search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start_ptr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end_ptr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key): 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container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있으면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true,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아니면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false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lower_bound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start_ptr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end_ptr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번만 포함은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대한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pointer return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여러 번 포함은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대한 첫 번째 위치에 대한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pointer return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포함되지 않은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바로 큰 값의 위치에 대한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pointer return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lower_bound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()-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vect.begin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 =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실제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return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upper_bound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start_ptr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end_ptr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번만 포함은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바로 큰 값의 위치에 대한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pointer return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여러 번 포함은 마지막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key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발생보다 다음으로 높은 숫자의 첫 번째 위치에 대한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pointer return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포함되지 않은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바로 큰 값의 위치에 대한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pointer return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upper_bound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()-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vect.begin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 =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실제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 return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4ABB553-001F-8845-9F11-7AF5CF2B6060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0B91A46-4977-E5AC-45E8-2E3ED99E11AB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C787DE3D-6CCB-1BBE-3422-D30BCDFCB294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42C452DD-D7A8-8255-521E-39B7C8D261C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C38981-CA21-B59A-DAC3-1AFA7CFA2AB2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Search – Binary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6CD6BEA-A480-3DF2-2059-3ECA624FA69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05C5D9E0-6D8B-CDB0-5907-9B975BB7C1A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5824E8C2-B469-8796-2FC9-BE146C8E4DF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9C9F9669-EFE5-07C5-E761-8547762F1E8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0BC96854-4800-FB6F-9274-945B7172F6C1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7DC39CBB-F371-AA8D-97A8-16AAD848A32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8F938E24-F948-5631-A33D-D133F3F62977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CD7BF87D-03D4-A405-84B7-26EADBB7C79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92E28077-E809-D795-2F60-0B3C4E649D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1364494"/>
              </p:ext>
            </p:extLst>
          </p:nvPr>
        </p:nvGraphicFramePr>
        <p:xfrm>
          <a:off x="8824192" y="2626942"/>
          <a:ext cx="3159938" cy="1965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5993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IterativeBinarySearch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l, int r, int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while(l &lt;= 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m = 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l+r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&gt;&gt;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[m]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m;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[m] &lt;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l = m+1;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 = m-1;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6AC66147-1CC6-445B-13B3-95262D6ABD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8417" y="868118"/>
            <a:ext cx="3195713" cy="1673076"/>
          </a:xfrm>
          <a:prstGeom prst="rect">
            <a:avLst/>
          </a:prstGeom>
        </p:spPr>
      </p:pic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EF691C45-006C-3D11-1C7A-FA3EB74B0B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733655"/>
              </p:ext>
            </p:extLst>
          </p:nvPr>
        </p:nvGraphicFramePr>
        <p:xfrm>
          <a:off x="8716243" y="4741338"/>
          <a:ext cx="3375837" cy="1965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7583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RecursiveBinarySearch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l, int r, int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if(l &lt;= 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m = 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l+r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&gt;&gt;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[m]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m;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[m] &lt;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RecursiveBinarySearch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m+1, r, key);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RecursiveBinarySearch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l, m-1, key);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865211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D6EFE4-2AE4-F647-70AF-F2ACDF8782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12637D0-0932-83E3-A935-7F51F22B89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3541763"/>
              </p:ext>
            </p:extLst>
          </p:nvPr>
        </p:nvGraphicFramePr>
        <p:xfrm>
          <a:off x="125128" y="868118"/>
          <a:ext cx="9047747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4774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6497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Meta Binary(One-Sided Binary) Search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증분적으로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구성하는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Binary Search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비교 횟수를 줄이기 위해 설계됨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(loop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반복에 대한 비교 수행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X) 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최대 수행횟수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(int)log(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arr.size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()-1)+1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배열의 크기를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표현할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순차적으로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MSB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부터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LSB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까지 단일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임시로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설정하고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값과 비교를 진행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예시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 크기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8  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range: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0~7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 Bits  □□□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표현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(□: 0, ■: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■□□  index=4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해당하는 배열의 값과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 비교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크면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MSB = 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설정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작으면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MSB=0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설정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분기점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1) ■■□  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클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index=6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해당하는 배열의 값과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 비교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분기점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1) □■□  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작을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index=2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해당하는 배열의 값과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 비교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O(log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시작 부분에 가까울 수록 적은 비교 수행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끝 부분에 가까울 때 많은 비교 수행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D659F509-50EB-A94D-5A86-8E84D722FA39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278C301-2C04-5E07-CA45-9039165C7474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40E96CBA-A79F-3804-CF99-966C12C891E2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C1D788A8-5028-7017-FC7D-1490439906A6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EFE299-4146-EA87-7E24-E74B0BB4C76C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Search – Meta</a:t>
            </a:r>
            <a:r>
              <a:rPr lang="ko-KR" altLang="en-US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Binary(One-sided Binary)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C00687A-6E15-B8AC-78D9-4A2C86F15862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DCDED9FE-7455-168F-8C52-C9FA0861A91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ECC44F63-DE3C-1895-38EA-C8AAB265768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EE790D26-F0C3-993B-9BC7-0F6F5BB7594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11501A24-4B89-9FF1-F5B1-DD257A80E56B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72BFFD69-9FBB-9622-6578-FD0AC4993E9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6DA94E9D-47F7-E1B0-F8C9-3E6D5FA6FEE7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28BCCE79-3497-FD1D-2A80-E05371F3405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1905A65C-EEA8-B334-BFB6-935AAB2386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9103557"/>
              </p:ext>
            </p:extLst>
          </p:nvPr>
        </p:nvGraphicFramePr>
        <p:xfrm>
          <a:off x="125128" y="3429000"/>
          <a:ext cx="5476775" cy="2103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7677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MetaBinarySearch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nBit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log2(size-1)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pos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nBit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&gt;=0;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[pos]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pos;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new_pos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pos | (1 &lt;&lt;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);// 1&lt;&lt;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2^i, Set bits to 1 sequentially starting from MSB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new_pos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size) &amp;&amp; (key &gt;=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new_pos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pos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new_pos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;//Set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i-th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bit based on MSB to 1 when key is bigger than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new_pos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[pos] == key) ? pos :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960989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9723084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데이터 구조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데이터를 저장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구성하는데 사용되는 저장소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컴퓨터에서 데이터를 효율적으로 액세스하고 업데이트 할 수 있도록 배열하는 방법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데이터 구성 및 저장 효율성 향상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빠른 검색 및 조작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데이터 업데이트 및 유지 용이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계산 및 오버헤드 증가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확장성과 유연성 제한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디버깅 및 테스트 복잡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기존 데이터 구조 수정 어려움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CB42FF5-5B4B-BDC2-B304-2414C280D4C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509D34B-E0E8-90C7-BC3D-139F21F4F00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BFE464B-2009-7876-F909-B2039CC7F1D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Structure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7CB05A4-438D-103B-371E-3FEB7550BB2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866BFF6-F8D2-87F6-4B91-1640838C0CD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F68DF7B-4F14-3C3A-2405-DA2D37CAFA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F060B97-4E71-1254-9DDA-B3A30BE3377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DF97CAAA-DA73-1238-8437-38A20086FA4D}"/>
              </a:ext>
            </a:extLst>
          </p:cNvPr>
          <p:cNvSpPr txBox="1"/>
          <p:nvPr/>
        </p:nvSpPr>
        <p:spPr>
          <a:xfrm>
            <a:off x="8581039" y="4397074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b="1" dirty="0"/>
              <a:t>데이터 구조 분류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E46210D-8E4D-068A-B8A2-5DF3852F0D7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49744" y="1058632"/>
            <a:ext cx="5951603" cy="3191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7412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C514B4-7666-75F3-17A9-859353D7CB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4354E6B4-E537-7DAB-C83C-4C6B9147AA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4438519"/>
              </p:ext>
            </p:extLst>
          </p:nvPr>
        </p:nvGraphicFramePr>
        <p:xfrm>
          <a:off x="125128" y="868118"/>
          <a:ext cx="10555842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5584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6497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Ternary Search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정렬된 배열 내에서 대상 값의 위치를 찾는데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O(log</a:t>
                      </a:r>
                      <a:r>
                        <a:rPr lang="en-US" altLang="ko-KR" sz="1200" b="1" kern="1200" baseline="-25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Unimodal function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max/min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 찾을 수 있음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(binary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search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못함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비선형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순서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에는 사용 불가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monotonic function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max/min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값을 찾는 것이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binary search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느림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최소 찾기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차 표현식 평가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bitonic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sequence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bitonic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point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찾기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Unimodal Function(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단봉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함수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어떤 값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대해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 &lt;= m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monotonically increasing, x &gt;= 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monotonically decreasing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하는 함수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반대도 가능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m=global max/min point)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Bimodal Function: 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local max/min point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갖는 함수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봉우리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Bitonic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증가하다가 감소하는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sequence(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오름차순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내림차순도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bitonic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–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감소하거나 증가하는 부분이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비어있는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bitonic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6A2D9448-F1BF-86FC-B3EE-6A8CA2A0DE62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E7F2FFC-E10D-34FB-3EFD-CFED64F9002E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BFBC6674-364F-89D5-D1BC-71F1D6DD4835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BB4D2B00-4A5A-66B1-057B-0B52742ABCB9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5DE8BB-1DB1-FEB3-005E-D4AC5AA3FFE6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Search – Ternary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E702CEB-771D-1849-49F0-9236B2C963CF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E8F81031-F3A8-B80A-36E6-C0D5E11154C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6400B233-289D-379A-AAFD-26032DF50CF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7727FC05-EF6A-D185-3B6D-0AAD285EAE2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1FB176D7-9AD2-1B9C-E921-3CEFEC94C3FB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F385A72-EC65-6294-F0ED-FF55166501B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90EE7FD1-DAFE-FFB3-FED2-7C4CFE7DFA2B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65E6841D-F6FF-FD0D-C521-00CA325E4C2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B56BB176-AF8C-FE76-D7C6-931F66FF0A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2015510"/>
              </p:ext>
            </p:extLst>
          </p:nvPr>
        </p:nvGraphicFramePr>
        <p:xfrm>
          <a:off x="125129" y="3429000"/>
          <a:ext cx="3657600" cy="292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576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IterativeTernarySearch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l, int r, int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while(l &lt;= 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mid1 = l+(r-l)/3;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mid2 = r-(r-l)/3;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[mid1]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mid1;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[mid2]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mid2;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if(key &lt;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[mid1])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 = mid1-1;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if(key &gt;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[mid2])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l = mid2+1;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l = mid1+1;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 = mid2-1;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D2CBE2BF-960C-7159-5CA3-D7658D5019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3675234"/>
              </p:ext>
            </p:extLst>
          </p:nvPr>
        </p:nvGraphicFramePr>
        <p:xfrm>
          <a:off x="4007139" y="3429000"/>
          <a:ext cx="3866326" cy="265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6632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RecursiveTernarySearch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l, int r, int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if(l &lt;= 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mid1 = l + (r-l)/3;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mid2 = r - (r-l)/3;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[mid1]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mid1;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[mid2]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mid2;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if(key &lt;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[mid1])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RecursiveTernarySearch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l, mid1-1, key);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if(key &gt;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[mid2])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RecursiveTernarySearch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mid2+1, r, key);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RecursiveTernarySearch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mid1+1, mid2-1, key);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050753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789CB4-0199-F6EA-A32D-2F15645F4A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C78FA233-FD1B-27C7-BCF3-507531EE05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2491514"/>
              </p:ext>
            </p:extLst>
          </p:nvPr>
        </p:nvGraphicFramePr>
        <p:xfrm>
          <a:off x="125128" y="868118"/>
          <a:ext cx="7748337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4833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71460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Jump Search</a:t>
                      </a:r>
                      <a:r>
                        <a:rPr lang="en-US" altLang="ko-KR" sz="1200" b="1" kern="1200" baseline="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(Not important)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정렬된 배열 내에서 대상 값의 위치를 찾는데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고정된 간격 또는 모든 요소를 검색하는 대신 일부 요소를 건너 뛰어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Linear Search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적은 수의 요소 확인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: Linear(O(n)) &lt; Jump &lt; Binary(O(log n))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Linear Search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성능은 좋음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구현 쉬움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E1762699-F333-BB88-C925-89F66C5C5646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92FA111-C3D3-74C5-A133-AF1D53DD0053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4AD3EBB1-115F-A10E-4CD2-1E581CB362E4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07E5D93D-FD5F-DA37-EF28-58083949B40D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D3D326-F91B-3F83-8D3E-F777F70D2A57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Search – Jump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4ED03B7-B2E0-888F-02E5-F7989140C7D7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426B46CC-DE05-69D3-822F-D66F983E6D3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0E803AB7-007F-E72A-E96B-14386734D90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3FE0E94-B48F-4F65-B071-49707EAD5DA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D30D2678-87F8-8EC7-9C4C-149DE6CD135F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610CABC6-B0F1-28AC-370B-B962664FB6D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EC80D6D7-78BC-4CA3-F0AE-FBED8A1CFE65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EE4E0B11-D1F6-F015-A01B-19064E974D3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FAB90449-077A-CBA4-1A5C-819A9DCC60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9882824"/>
              </p:ext>
            </p:extLst>
          </p:nvPr>
        </p:nvGraphicFramePr>
        <p:xfrm>
          <a:off x="125128" y="2234152"/>
          <a:ext cx="3830855" cy="3063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3085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JumpSearch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step = sqrt(size);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interval = step;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[min(step, size)-1] &lt; key){</a:t>
                      </a:r>
                      <a:r>
                        <a:rPr lang="en-US" altLang="ko-KR" sz="900" b="1" kern="1200" dirty="0">
                          <a:solidFill>
                            <a:srgbClr val="0000FF"/>
                          </a:solidFill>
                          <a:latin typeface="+mn-lt"/>
                          <a:ea typeface="+mn-ea"/>
                          <a:cs typeface="+mn-cs"/>
                        </a:rPr>
                        <a:t>//Move index by using step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step;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step += interval;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&gt;= size)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key){</a:t>
                      </a:r>
                      <a:r>
                        <a:rPr lang="en-US" altLang="ko-KR" sz="900" b="1" kern="1200" dirty="0">
                          <a:solidFill>
                            <a:srgbClr val="0000FF"/>
                          </a:solidFill>
                          <a:latin typeface="+mn-lt"/>
                          <a:ea typeface="+mn-ea"/>
                          <a:cs typeface="+mn-cs"/>
                        </a:rPr>
                        <a:t>//Linear Search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min(step, size))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963215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4A9388-AF44-A0C3-DE99-E54B0451A3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15BEA47B-FCE9-4BCE-7801-6A62907558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7627003"/>
              </p:ext>
            </p:extLst>
          </p:nvPr>
        </p:nvGraphicFramePr>
        <p:xfrm>
          <a:off x="125129" y="868118"/>
          <a:ext cx="7151972" cy="2468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5197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71460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Interpolation Search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정렬되고 요소가 균일하게 분포된 배열에서 특정 요소를 검색 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Binary Search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다르게 검색하는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따라 다른 위치로 이동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Position(index) of Linear Interpolation = low + (( x-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[low])*(high-low))/(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[high]-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[low])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 Formula Derivation(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수식 도출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- y= m*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x+c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(y=value, x=index)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-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[high] = m*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high+c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∙ ∙ ∙ ∙ (1)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-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[low] = m*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low+c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∙ ∙ ∙ ∙ ∙ (2)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- x = m*pos + c ∙ ∙ ∙ ∙ ∙ ∙ ∙ ∙ ∙ (3)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- m = 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[high]-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[low])/(high-low) ∙ ∙ ∙ ∙ ∙ ∙ ∙ (1)-(2)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- x-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[low] = m*(pos-low) ∙ ∙ ∙ ∙ ∙ ∙ ∙ ∙ ∙ ∙ ∙ ∙ ∙ ∙ (3)-(2)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 pos = low + (x-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[low])*(high-low)/(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[high]-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[low])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A0CAB07-05AF-622A-0912-AC4C24C6B73F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F58FE35-0793-BF22-8F36-520DF6813032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D3E87781-116E-C640-8658-BAA806BFBB26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9C73068D-D66F-D3A4-5D66-D1632DB4CBEB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297B25-7BBA-3FC9-FDB5-694541F726B9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Search – Interpolation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21DB047-8DE5-ABB2-C552-B8B926B87021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83FB6960-2FD4-7B87-A1E3-50EDA9D086C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A02CA649-E544-224F-7A92-760428CC11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E5C6F4E8-CD84-9DE9-18C8-150F6F39154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A36FBC73-4D5E-2328-4ECF-8D1938776EA3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0010906F-5BE1-F312-6D31-0BDD0B22409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5861C746-C0BE-0DA4-157F-10CAC5339681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7CBA880-D1CC-B0F6-464A-171FF31C4AE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722A48B5-E9AA-0BEC-EC2D-E02D27FF25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7021292"/>
              </p:ext>
            </p:extLst>
          </p:nvPr>
        </p:nvGraphicFramePr>
        <p:xfrm>
          <a:off x="167237" y="3794760"/>
          <a:ext cx="4318136" cy="2103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1813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RecursiveInterpolationSearch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low, int high, int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pos;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if(low &lt;= high &amp;&amp; key &gt;=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[low] &amp;&amp; key &lt;=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[high]){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pos = low + ((double)(key-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[low])*(high-low)/(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[high]-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[low]));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[pos]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pos;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if(key &gt;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[pos])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RecursiveInterpolationSearch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pos+1, high, key);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if(key &lt;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[pos])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RecursiveInterpolationSearch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low, pos-1, key);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741565A6-8C9C-578A-D946-859B19A7D7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4966498"/>
              </p:ext>
            </p:extLst>
          </p:nvPr>
        </p:nvGraphicFramePr>
        <p:xfrm>
          <a:off x="4644482" y="3794760"/>
          <a:ext cx="4436063" cy="265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3606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IterativeInterpolationSearch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low, int high, int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while(low &lt;= high &amp;&amp; key &gt;=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[low] &amp;&amp; key &lt;=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[high]){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if(low == high){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[low]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return low;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pos = low + ((double)(key-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[low])*(high-low)/(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[high]-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[low]));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[pos]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pos;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if(key &gt;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[pos])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low = pos+1;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high = pos-1;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173446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095D2F-BF42-409F-F9DD-4FEB161D82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5F7F291F-3B03-E145-5812-891159709B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4701660"/>
              </p:ext>
            </p:extLst>
          </p:nvPr>
        </p:nvGraphicFramePr>
        <p:xfrm>
          <a:off x="125129" y="868118"/>
          <a:ext cx="8474122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7412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71460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Exponential Search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정렬된 배열에서 요소 찾기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(Finding Element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Range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Binary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Search)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하위 배열 크기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시작해서 마지막 요소와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값을 비교하고 하위 배열 마지막 요소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&lt;key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때까지 반복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(Search Range: 1, 2(1~2), 4(2~4), 8(4~8)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Unbounded Search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유용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Bounded array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Binary Search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성능 좋음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(target’s 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낮을수록 좋음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O(log 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D320BC14-E670-DADC-9D62-2873DA1BFC36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168602C-2963-91B1-7C06-88C03F584741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ABFF0EA-E3CE-1D8B-F7FC-7424091A4EEF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3194BDF8-36A5-073D-B2EB-EE5D02339B8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464D38-6004-4E4A-8F59-66986176B645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Search – Exponential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155F41C-132E-1C1B-F1B7-1E122F90A961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CA9AFED-0FB1-AA4C-74B5-966E695818A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93DFECEE-023C-D812-AB9E-7B1DFAFA9EC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B4A2D4B-5FC5-05A1-A025-A04CE36EDFC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4AB43B2A-10A2-31F9-6D56-B4F49C7524C9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ECFAEC2D-C1F4-D40B-03A7-DA1B899C401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1C7B515E-6EF2-F193-9EC2-26F5ECCCD484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FAF968CD-C0EB-BC9F-9A2D-C48019D8595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6F4DA33F-0015-129C-7505-5CFCB27275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7873405"/>
              </p:ext>
            </p:extLst>
          </p:nvPr>
        </p:nvGraphicFramePr>
        <p:xfrm>
          <a:off x="125129" y="2307365"/>
          <a:ext cx="3461487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6148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RecursiveExponentialSearch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 &amp;&amp;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RecursiveBinarySearch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/2, min(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size-1), key);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548216C5-3532-6871-DFA9-6475605BC8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1922911"/>
              </p:ext>
            </p:extLst>
          </p:nvPr>
        </p:nvGraphicFramePr>
        <p:xfrm>
          <a:off x="3784227" y="2307365"/>
          <a:ext cx="3273833" cy="3063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7383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IterativeExponentialSearch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if(size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 &amp;&amp;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l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 = min(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size-1);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while(l &lt;= 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mid = 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l+r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&gt;&gt;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[mid]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mid;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if(key &gt;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[mid])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l = mid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 = mid - 1;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332353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8BB44E-C53E-F537-44C7-CE59DD25F3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12CE860-CD0A-130C-6766-C579625965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3284638"/>
              </p:ext>
            </p:extLst>
          </p:nvPr>
        </p:nvGraphicFramePr>
        <p:xfrm>
          <a:off x="125129" y="868118"/>
          <a:ext cx="9069672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6967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71460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Fibonacci Search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정렬된 배열에서 요소 찾기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(Binary Search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같이 분할 정복 알고리즘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Binary Search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다르게 다른 크기로 배열을 나누고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연산 대신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+,-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연산 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후속 단계에서 상대적으로 더 가까운 요소 검사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Range Elimination: F(n-2) ≒ (1/3)*F(n), F(n-1) ≒ (2/3)*F(n) 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유사값이므로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F(n) = F(n-1) + F(n-2) ≒ (1/3)*F(n)+(2/3)*F(n)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배열의 길이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같거나 보다 큰 가장 작은 피보나치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찾기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 범위는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Fib(m-2)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부분과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Fib(m-1)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부분으로 나뉨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Fib(m-2)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마지막 요소보다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값이 작으면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 = m-2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Fib(m-2)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마지막 요소보다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값이 크면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 = m-1, 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offset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재설정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O(log 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EEC1CE8-67FE-2582-7801-23E8B539AF0F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623C1D5-6A8F-C978-CEA8-5FDCB37FCF75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FF75EFB-31F8-327F-E0AB-39420EC1305F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3A7A4D7D-9CCC-B1CF-A948-2DB9526D0ADE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3ED5A5-5A45-1EDF-B68F-A17510F15B26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Search – Fibonacci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E5DFC7F-8E46-7519-4A1A-E6B58450F645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713F4291-D7AC-A9A8-D11C-56BCD17B09C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436F4FE2-47F6-03AD-CCF8-1B42E46E0C8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60C4733-B8EE-ACC6-66C0-98E2C9489FB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6488A382-4A2E-2DB8-5025-BDEA620EA2E9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7DE383ED-8047-78BC-953E-A5B4E1B1047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97C97C91-DB09-8E41-EC43-3531FFA2472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CBB8E606-0BD7-42DB-0E32-A8C0BC5EA2A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60B0ECE6-3033-FCD2-30B6-60D6D9B11F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7725487"/>
              </p:ext>
            </p:extLst>
          </p:nvPr>
        </p:nvGraphicFramePr>
        <p:xfrm>
          <a:off x="9315637" y="868118"/>
          <a:ext cx="2734983" cy="457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3498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FibonacchiSearch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fib2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fib1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fib3 = fib1 + fib2;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while(fib3 &lt; size){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fib2 = fib1;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fib1 = fib3;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fib3 = fib1 + fib2;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offset =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while(fib3 &gt; 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min(offset+fib2, size-1);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if(key &gt;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fib3 = fib1;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fib1 = fib2;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fib2 = fib3 - fib1;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offset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if(key &lt;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fib3 = fib2;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fib1 = fib1 - fib2;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fib2 = fib3 - fib1;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if(fib1 &amp;&amp;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[offset+1]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offset+1;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269598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C93DD4-49D6-140F-8711-08FB8C5976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EB593D90-F41A-434B-417C-E6FB34EC8112}"/>
              </a:ext>
            </a:extLst>
          </p:cNvPr>
          <p:cNvGrpSpPr/>
          <p:nvPr/>
        </p:nvGrpSpPr>
        <p:grpSpPr>
          <a:xfrm>
            <a:off x="0" y="0"/>
            <a:ext cx="12192000" cy="1368592"/>
            <a:chOff x="0" y="1453300"/>
            <a:chExt cx="12192000" cy="137340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D5BE0B06-5524-3E18-4CF7-F4313F42C846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92D285E-EBB0-2870-FB5F-4088E24A0C53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381000">
                      <a:srgbClr val="FF0000">
                        <a:alpha val="40000"/>
                      </a:srgb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Algorithm</a:t>
              </a:r>
              <a:endParaRPr lang="ko-KR" altLang="en-US" sz="7200" b="1" dirty="0">
                <a:solidFill>
                  <a:schemeClr val="bg1"/>
                </a:solidFill>
                <a:effectLst>
                  <a:glow rad="381000">
                    <a:srgbClr val="FF0000">
                      <a:alpha val="40000"/>
                    </a:srgb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D310540-A21F-2C25-131C-B40B68259E8B}"/>
              </a:ext>
            </a:extLst>
          </p:cNvPr>
          <p:cNvSpPr txBox="1"/>
          <p:nvPr/>
        </p:nvSpPr>
        <p:spPr>
          <a:xfrm>
            <a:off x="182947" y="1513295"/>
            <a:ext cx="11595100" cy="4893647"/>
          </a:xfrm>
          <a:prstGeom prst="rect">
            <a:avLst/>
          </a:prstGeom>
          <a:noFill/>
          <a:effectLst>
            <a:glow rad="101600">
              <a:srgbClr val="0000FF"/>
            </a:glow>
          </a:effectLst>
        </p:spPr>
        <p:txBody>
          <a:bodyPr wrap="square" rtlCol="0">
            <a:spAutoFit/>
          </a:bodyPr>
          <a:lstStyle/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Search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254000">
                    <a:srgbClr val="0000FF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Sorting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Recursion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Backtracking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Greedy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Dynamic Programming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Pattern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Divide and Conquer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Mathematical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Geometric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Bitwise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Randomized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Branch and Bound</a:t>
            </a:r>
            <a:endParaRPr lang="ko-KR" altLang="en-US" sz="2400" b="1" dirty="0">
              <a:solidFill>
                <a:schemeClr val="bg1"/>
              </a:solidFill>
              <a:effectLst>
                <a:glow rad="127000">
                  <a:schemeClr val="tx1">
                    <a:alpha val="40000"/>
                  </a:schemeClr>
                </a:glo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056459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61723B-4A6E-9D96-621F-8A72F104C1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054509E9-EAB8-C9C8-7DD0-A2C1D2867E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9991085"/>
              </p:ext>
            </p:extLst>
          </p:nvPr>
        </p:nvGraphicFramePr>
        <p:xfrm>
          <a:off x="125128" y="868118"/>
          <a:ext cx="7540268" cy="13649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4026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6497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Selection Sort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정렬되지 않은 부분에서 가장 작은 요소를 반복적으로 선택하고 정렬되지 않은 첫 번째 요소와 교체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반복 프로세스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min value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찾기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정렬되지 않은 영역에서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1st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요소와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swap)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간단하고 이해하기 쉬움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작은 데이터세트에 작동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대규모 데이터세트에서 제대로 동작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동일 키를 가진 항목의 상대적 순서 유지하지 않아 안정적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04EC255-3476-C110-E450-6BF280ECD80F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B1F742F-6B5D-3BE4-024C-692D273DAEB9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6808DABD-DF02-D2BB-CD6E-74F5071A6DC7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4B5055A7-1811-CDF2-0B10-24F9E0FF2725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F82E12-6C26-8FB0-3806-D3E75BFA8B1C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Sort – Selection, Bubble, Insertion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3677F19-421F-6A2C-93C3-9D621136839F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B3EBFF42-27FB-A9FC-230A-0958902577C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379DA6D4-72BF-0E15-B39B-C13AE6F2E9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0F3C1C33-221A-0A5F-FFF3-40FEC5DA87C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02624E5-2C36-0FEE-9BDE-54882AEF9061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0E04EC07-30DD-02BC-520B-EF3F1889F1F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62D5D115-09DE-7D03-89AE-7BB1C2C6980B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FA74DBEB-45FA-AA42-6A7B-E1E1E9FC02E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6D02AAFE-3E47-D5CE-601D-FBECF6B30E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9235952"/>
              </p:ext>
            </p:extLst>
          </p:nvPr>
        </p:nvGraphicFramePr>
        <p:xfrm>
          <a:off x="7806808" y="868118"/>
          <a:ext cx="2169338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933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SelectionSort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*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j, min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 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size - 1;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min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 (j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+ 1; j &lt; size;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 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&lt;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[min])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min =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 (min !=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Swap(&amp;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&amp;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[min]);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9CEE89AD-E5E8-F0E9-96D9-50C683CAED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6611784"/>
              </p:ext>
            </p:extLst>
          </p:nvPr>
        </p:nvGraphicFramePr>
        <p:xfrm>
          <a:off x="128336" y="2986444"/>
          <a:ext cx="4345272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4527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96131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Bubble Sort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인접한 요소와 순서가 맞지 않으면 반복적으로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swap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오른쪽으로만 이동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오른쪽부터 정렬이 이루어짐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가장 큰 요소 먼저 정렬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이해와 구현 쉬움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추가 메모리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안정적 알고리즘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대규모 데이터세트에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비적합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CA72DCAA-2C8E-B045-4728-F8BED75520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9633433"/>
              </p:ext>
            </p:extLst>
          </p:nvPr>
        </p:nvGraphicFramePr>
        <p:xfrm>
          <a:off x="4574272" y="2986444"/>
          <a:ext cx="2237071" cy="15379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370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BubbleSort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*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 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size - 1;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 (j = 0; j &lt; size -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- 1;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 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&gt;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 + 1])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Swap(&amp;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[j], &amp;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 + 1]);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63175B04-147A-651A-CCB9-447559B888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1829062"/>
              </p:ext>
            </p:extLst>
          </p:nvPr>
        </p:nvGraphicFramePr>
        <p:xfrm>
          <a:off x="125128" y="5084682"/>
          <a:ext cx="6402672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0267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3099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Insertion Sort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현재 요소와 이전 요소를 비교하고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순서가 맞지 않으면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swap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번째 요소부터 시작하고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key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기준 왼쪽 요소들과 계속 비교 연산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swap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반복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(key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값이 크면 반복 종료하고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key 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다음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이동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작은 데이터 값에 효율적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부분적으로 정렬된 데이터 세트에 적합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안정적 알고리즘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5356E72E-CDC4-E8DC-F624-06A83F26F2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1284087"/>
              </p:ext>
            </p:extLst>
          </p:nvPr>
        </p:nvGraphicFramePr>
        <p:xfrm>
          <a:off x="6669861" y="5072141"/>
          <a:ext cx="2719671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96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InsertionSort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*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j, key;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 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1;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size;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key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 (j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- 1; j &gt;= 0 &amp;&amp;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&gt; key; j--)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 + 1]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 + 1] = key;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A80B1907-BBD4-C457-D795-ECC237A16AC1}"/>
              </a:ext>
            </a:extLst>
          </p:cNvPr>
          <p:cNvCxnSpPr/>
          <p:nvPr/>
        </p:nvCxnSpPr>
        <p:spPr>
          <a:xfrm>
            <a:off x="0" y="2793171"/>
            <a:ext cx="12192000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E1B70560-C061-FA25-B434-C91138C9B733}"/>
              </a:ext>
            </a:extLst>
          </p:cNvPr>
          <p:cNvCxnSpPr/>
          <p:nvPr/>
        </p:nvCxnSpPr>
        <p:spPr>
          <a:xfrm>
            <a:off x="0" y="4755121"/>
            <a:ext cx="12192000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47752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45DED0-B5AD-A49E-B902-2B2CB81C6C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776A8387-5EA0-7885-5076-1D6F7209B0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4083576"/>
              </p:ext>
            </p:extLst>
          </p:nvPr>
        </p:nvGraphicFramePr>
        <p:xfrm>
          <a:off x="125128" y="868118"/>
          <a:ext cx="9466344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6634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Merge Sort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배열을 하위 배열로 나누고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하위 배열을 정렬한 다음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정렬된 하위 배열을 병합하여 최종 배열을 형성하는 방식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재귀적 알고리즘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안정적 알고리즘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대규모 데이터세트에 적합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병렬화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추가 메모리 필요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내부 정렬 알고리즘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작은 데이터세트에 항상 최적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 log 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2806B34-7D97-D22F-1E11-AF2959166A18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27C7D7A-2792-B965-6C68-87EAE9F82159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D3D2F94F-C951-4E17-0516-0C521CB3BC3B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0EEF0FEB-DBC7-A5FF-9A45-CEE688D3F33C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4C19C1-8324-A221-0041-B30EB3599F8E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Sort – Merge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40B1273-98FF-91A2-3EAD-5306ABEFF17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851FD446-8B63-70E3-F0C0-5438A4F3500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740A928-99C3-6385-D6AE-EDE9742CFD0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38171F8-1E20-312B-489A-4456E790CA9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D8BAC1D1-F603-E1AC-5DA2-A852C51F4AEF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F3953FCD-BBB5-716C-974A-B532DA1C6E0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8F787D0F-B13B-1D19-35F7-D5659F51F859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5A0F6FA-B943-5870-EEA6-7AD697DB855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35F6870D-7B07-9150-14CB-B8A5D56BAD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1051069"/>
              </p:ext>
            </p:extLst>
          </p:nvPr>
        </p:nvGraphicFramePr>
        <p:xfrm>
          <a:off x="125128" y="2031790"/>
          <a:ext cx="3657600" cy="457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576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Merge(int *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left, int mid, int right){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j, k = left;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n1 = mid - left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n2 = right - mid;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[n1],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[n2];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9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 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n1;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 // Copy array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[left +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 (j = 0; j &lt; n2;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[mid + 1 + 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j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 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n1 &amp;&amp; j &lt; n2) { // Merge of 2 subarray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 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[k++]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[k++]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 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n1) // Copy Remainder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[k++]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 (j &lt; n2)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[k++]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MergeSort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*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begin, int end){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(begin &lt; end)   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mid = (begin + end) &gt;&gt; 1;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MergeSort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begin, mid);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MergeSort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mid + 1, end);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Merge(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begin, mid, end);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3068573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9DE63F-776F-3E40-EAB1-5388385B22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E55BF4F5-788B-58E8-C130-41920B866C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0981034"/>
              </p:ext>
            </p:extLst>
          </p:nvPr>
        </p:nvGraphicFramePr>
        <p:xfrm>
          <a:off x="5593752" y="3182536"/>
          <a:ext cx="2872393" cy="24003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723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3158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16879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9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64544A14-3A5F-BCD3-0EE6-A2183C9D04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8404330"/>
              </p:ext>
            </p:extLst>
          </p:nvPr>
        </p:nvGraphicFramePr>
        <p:xfrm>
          <a:off x="125127" y="868118"/>
          <a:ext cx="7091647" cy="2103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9164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Quick Sort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요소를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pivot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선택하고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pivot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기준 작은 값을 왼쪽으로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pivot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큰 값을 오른쪽으로 배치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(pivot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현재 요소가 작으면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swap  pivot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보다 작은 값이 연속이면 쓸데없는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swap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반복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쉬운 이해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방법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pivot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작은 값은 왼쪽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큰 값은 오른쪽 이동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요소 이동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-&gt;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 분할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반복하는데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과정을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Tree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형태로 생각해보면 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결국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요소 이동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-&gt;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 분할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과정과 재귀 호출을 하면서 자동으로 정렬이 진행됨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재귀 호출 진행 중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배열의 크기가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 정렬이 완료 된다고 생각하면 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분할 정복 알고리즘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대규모 데이터세트에 효율적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오버헤드 낮음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적은 메모리 필요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작은 데이터세트에 부적합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안정적 알고리즘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 ■□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worst case: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), average case: O(n log 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00C91F0F-376F-76E5-6E52-03A89E6A286B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2EB5B79-1711-6F58-587A-0AB6E19083AC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38F1EB7C-AD86-5324-97E4-E7A612F02AD7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3D025631-6807-3846-E249-D876D81D49E9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A94233-5295-6E00-3B05-B7AC464C848D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Sort – Quick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181CB43-4866-F1BE-3193-F301EBAECB55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62355C65-9C55-E761-44C6-7AD5C24397C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CD61C962-864E-5222-3F2C-3DF5D475126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0147C2F-AB94-DDBE-CC11-15F897C6084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87A69AED-3CF7-5048-04C6-6EA759D0FA0C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94253CE-B35F-10A0-BF82-83B348D759B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A1BAF213-0346-58A9-AAEC-696D87F0C993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0B7C8084-CB6C-B082-3548-923207BEBDA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103FB10A-F666-3B4A-C843-E2CE4E0AF5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6472157"/>
              </p:ext>
            </p:extLst>
          </p:nvPr>
        </p:nvGraphicFramePr>
        <p:xfrm>
          <a:off x="125127" y="3182536"/>
          <a:ext cx="2631406" cy="2514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3140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Partition(int *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low, int high){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pivot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[high];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low;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 (int j = low; j &lt;= high;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 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&lt; pivot)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Swap(&amp;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++], &amp;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Swap(&amp;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&amp;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[high]);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QuickSort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*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low, int high){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(low &lt; high){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pi = Partition(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low, high);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QuickSort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low, pi - 1);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QuickSort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pi + 1, high);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945B4F9F-5CAC-0F8A-1E73-D74FEDC918B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644153" y="1006618"/>
            <a:ext cx="3521176" cy="5632270"/>
          </a:xfrm>
          <a:prstGeom prst="rect">
            <a:avLst/>
          </a:prstGeom>
        </p:spPr>
      </p:pic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D4E5D7D5-5049-FC64-F817-F9318ECF2F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4682301"/>
              </p:ext>
            </p:extLst>
          </p:nvPr>
        </p:nvGraphicFramePr>
        <p:xfrm>
          <a:off x="2859440" y="3182536"/>
          <a:ext cx="2631406" cy="2514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3140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Partition(int *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low, int high){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pivot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[low];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high;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j = high; j &gt; low; j--)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&gt; pivot)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Swap(&amp;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[j], &amp;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Swap(&amp;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[low], &amp;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QuickSort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*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low, int high){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(low &lt; high){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pi = Partition(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low, high);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QuickSort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low, pi - 1);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QuickSort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pi + 1, high);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25" name="직사각형 24">
            <a:extLst>
              <a:ext uri="{FF2B5EF4-FFF2-40B4-BE49-F238E27FC236}">
                <a16:creationId xmlns:a16="http://schemas.microsoft.com/office/drawing/2014/main" id="{92D35505-DC44-D8A9-3528-6447E2688A1D}"/>
              </a:ext>
            </a:extLst>
          </p:cNvPr>
          <p:cNvSpPr/>
          <p:nvPr/>
        </p:nvSpPr>
        <p:spPr>
          <a:xfrm>
            <a:off x="6560458" y="3616960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D6CE9CB-672F-F58C-B8EE-DF0966022160}"/>
              </a:ext>
            </a:extLst>
          </p:cNvPr>
          <p:cNvSpPr/>
          <p:nvPr/>
        </p:nvSpPr>
        <p:spPr>
          <a:xfrm>
            <a:off x="6698549" y="3616960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A7B2ED2-7136-6EBA-A806-D076A4C4DFE8}"/>
              </a:ext>
            </a:extLst>
          </p:cNvPr>
          <p:cNvSpPr/>
          <p:nvPr/>
        </p:nvSpPr>
        <p:spPr>
          <a:xfrm>
            <a:off x="6836640" y="3616960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F5CD437-17DF-05D5-2EAC-6BDEC5543A4A}"/>
              </a:ext>
            </a:extLst>
          </p:cNvPr>
          <p:cNvSpPr/>
          <p:nvPr/>
        </p:nvSpPr>
        <p:spPr>
          <a:xfrm>
            <a:off x="6974731" y="3616960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0063742-996B-5F57-73B4-40C12A8919FE}"/>
              </a:ext>
            </a:extLst>
          </p:cNvPr>
          <p:cNvSpPr/>
          <p:nvPr/>
        </p:nvSpPr>
        <p:spPr>
          <a:xfrm>
            <a:off x="7112822" y="3616960"/>
            <a:ext cx="108000" cy="108000"/>
          </a:xfrm>
          <a:prstGeom prst="rect">
            <a:avLst/>
          </a:prstGeom>
          <a:solidFill>
            <a:schemeClr val="bg2">
              <a:lumMod val="75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BDF45B3E-6E37-E950-E5AE-A17533001CEE}"/>
              </a:ext>
            </a:extLst>
          </p:cNvPr>
          <p:cNvSpPr/>
          <p:nvPr/>
        </p:nvSpPr>
        <p:spPr>
          <a:xfrm>
            <a:off x="7250913" y="3616960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B931286-8CC5-89F3-F211-6D87BC990AB3}"/>
              </a:ext>
            </a:extLst>
          </p:cNvPr>
          <p:cNvSpPr/>
          <p:nvPr/>
        </p:nvSpPr>
        <p:spPr>
          <a:xfrm>
            <a:off x="7389004" y="3616960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C8587B8-5948-B9CE-8125-030637D74C6A}"/>
              </a:ext>
            </a:extLst>
          </p:cNvPr>
          <p:cNvSpPr/>
          <p:nvPr/>
        </p:nvSpPr>
        <p:spPr>
          <a:xfrm>
            <a:off x="7527097" y="3616960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9F962819-D38C-1140-7577-1AE22910713E}"/>
              </a:ext>
            </a:extLst>
          </p:cNvPr>
          <p:cNvGrpSpPr/>
          <p:nvPr/>
        </p:nvGrpSpPr>
        <p:grpSpPr>
          <a:xfrm>
            <a:off x="7838878" y="3432753"/>
            <a:ext cx="627268" cy="368413"/>
            <a:chOff x="7822464" y="3379113"/>
            <a:chExt cx="627268" cy="368413"/>
          </a:xfrm>
        </p:grpSpPr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7D53B183-AB20-B423-72FD-62FF7C6C40E6}"/>
                </a:ext>
              </a:extLst>
            </p:cNvPr>
            <p:cNvGrpSpPr/>
            <p:nvPr/>
          </p:nvGrpSpPr>
          <p:grpSpPr>
            <a:xfrm>
              <a:off x="7822464" y="3379113"/>
              <a:ext cx="521461" cy="215444"/>
              <a:chOff x="7822464" y="3379113"/>
              <a:chExt cx="521461" cy="215444"/>
            </a:xfrm>
          </p:grpSpPr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6491DE19-CB6E-0F34-35B7-8614841887A6}"/>
                  </a:ext>
                </a:extLst>
              </p:cNvPr>
              <p:cNvSpPr/>
              <p:nvPr/>
            </p:nvSpPr>
            <p:spPr>
              <a:xfrm>
                <a:off x="7822464" y="3432835"/>
                <a:ext cx="108000" cy="108000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5474CE83-E72A-AFC6-0757-9749659E3D1C}"/>
                  </a:ext>
                </a:extLst>
              </p:cNvPr>
              <p:cNvSpPr txBox="1"/>
              <p:nvPr/>
            </p:nvSpPr>
            <p:spPr>
              <a:xfrm>
                <a:off x="7872649" y="3379113"/>
                <a:ext cx="471276" cy="215444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800" b="1" dirty="0"/>
                  <a:t>pivot</a:t>
                </a:r>
                <a:endParaRPr lang="ko-KR" altLang="en-US" sz="800" b="1" dirty="0"/>
              </a:p>
            </p:txBody>
          </p:sp>
        </p:grpSp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95A8DE70-C5BC-E0BE-54A8-6E82D7BB2DEB}"/>
                </a:ext>
              </a:extLst>
            </p:cNvPr>
            <p:cNvGrpSpPr/>
            <p:nvPr/>
          </p:nvGrpSpPr>
          <p:grpSpPr>
            <a:xfrm>
              <a:off x="7822464" y="3532082"/>
              <a:ext cx="627268" cy="215444"/>
              <a:chOff x="7822464" y="3498997"/>
              <a:chExt cx="627268" cy="215444"/>
            </a:xfrm>
          </p:grpSpPr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B1717FF4-4D48-0D40-DCFC-2FC549DB3A90}"/>
                  </a:ext>
                </a:extLst>
              </p:cNvPr>
              <p:cNvSpPr/>
              <p:nvPr/>
            </p:nvSpPr>
            <p:spPr>
              <a:xfrm>
                <a:off x="7822464" y="3552719"/>
                <a:ext cx="108000" cy="108000"/>
              </a:xfrm>
              <a:prstGeom prst="rect">
                <a:avLst/>
              </a:prstGeom>
              <a:solidFill>
                <a:schemeClr val="bg1"/>
              </a:solid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553709B-2B37-466E-4DDF-8A61E41A0BA1}"/>
                  </a:ext>
                </a:extLst>
              </p:cNvPr>
              <p:cNvSpPr txBox="1"/>
              <p:nvPr/>
            </p:nvSpPr>
            <p:spPr>
              <a:xfrm>
                <a:off x="7872649" y="3498997"/>
                <a:ext cx="577083" cy="215444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800" b="1" dirty="0"/>
                  <a:t>element</a:t>
                </a:r>
                <a:endParaRPr lang="ko-KR" altLang="en-US" sz="800" b="1" dirty="0"/>
              </a:p>
            </p:txBody>
          </p:sp>
        </p:grp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0794AC9A-32E3-C915-2FE9-2513B1F27E3F}"/>
              </a:ext>
            </a:extLst>
          </p:cNvPr>
          <p:cNvGrpSpPr/>
          <p:nvPr/>
        </p:nvGrpSpPr>
        <p:grpSpPr>
          <a:xfrm>
            <a:off x="7539111" y="4020228"/>
            <a:ext cx="384184" cy="108000"/>
            <a:chOff x="7539111" y="4020228"/>
            <a:chExt cx="384184" cy="108000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616F11B6-F4EE-A8AC-1176-9F28BF55C767}"/>
                </a:ext>
              </a:extLst>
            </p:cNvPr>
            <p:cNvSpPr/>
            <p:nvPr/>
          </p:nvSpPr>
          <p:spPr>
            <a:xfrm>
              <a:off x="7539111" y="4020228"/>
              <a:ext cx="108000" cy="108000"/>
            </a:xfrm>
            <a:prstGeom prst="rect">
              <a:avLst/>
            </a:prstGeom>
            <a:solidFill>
              <a:schemeClr val="bg1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8930BDE3-A6A1-CE7B-682B-DAEB669D1435}"/>
                </a:ext>
              </a:extLst>
            </p:cNvPr>
            <p:cNvSpPr/>
            <p:nvPr/>
          </p:nvSpPr>
          <p:spPr>
            <a:xfrm>
              <a:off x="7677202" y="4020228"/>
              <a:ext cx="108000" cy="1080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87424CD9-8BF3-B566-CB87-E909FA2DAEE0}"/>
                </a:ext>
              </a:extLst>
            </p:cNvPr>
            <p:cNvSpPr/>
            <p:nvPr/>
          </p:nvSpPr>
          <p:spPr>
            <a:xfrm>
              <a:off x="7815295" y="4020228"/>
              <a:ext cx="108000" cy="108000"/>
            </a:xfrm>
            <a:prstGeom prst="rect">
              <a:avLst/>
            </a:prstGeom>
            <a:solidFill>
              <a:schemeClr val="bg1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0E6E2D7A-0A21-CE7B-DD10-36193D2AAA5B}"/>
              </a:ext>
            </a:extLst>
          </p:cNvPr>
          <p:cNvSpPr/>
          <p:nvPr/>
        </p:nvSpPr>
        <p:spPr>
          <a:xfrm>
            <a:off x="5877568" y="4385836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0940C89D-BBAD-804E-B868-F27AF83CE044}"/>
              </a:ext>
            </a:extLst>
          </p:cNvPr>
          <p:cNvSpPr/>
          <p:nvPr/>
        </p:nvSpPr>
        <p:spPr>
          <a:xfrm>
            <a:off x="6015659" y="4385836"/>
            <a:ext cx="108000" cy="108000"/>
          </a:xfrm>
          <a:prstGeom prst="rect">
            <a:avLst/>
          </a:prstGeom>
          <a:solidFill>
            <a:schemeClr val="bg2">
              <a:lumMod val="75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FF9B6486-8BE9-E2D7-B393-EF94AA855522}"/>
              </a:ext>
            </a:extLst>
          </p:cNvPr>
          <p:cNvSpPr/>
          <p:nvPr/>
        </p:nvSpPr>
        <p:spPr>
          <a:xfrm>
            <a:off x="6716324" y="4381895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F970D1EE-2A9F-1D49-B91B-491BB6E6DE7F}"/>
              </a:ext>
            </a:extLst>
          </p:cNvPr>
          <p:cNvSpPr/>
          <p:nvPr/>
        </p:nvSpPr>
        <p:spPr>
          <a:xfrm>
            <a:off x="6854415" y="4381895"/>
            <a:ext cx="108000" cy="108000"/>
          </a:xfrm>
          <a:prstGeom prst="rect">
            <a:avLst/>
          </a:prstGeom>
          <a:solidFill>
            <a:schemeClr val="bg2">
              <a:lumMod val="75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FC21A6C8-9204-DD70-2192-7A60705BD419}"/>
              </a:ext>
            </a:extLst>
          </p:cNvPr>
          <p:cNvSpPr/>
          <p:nvPr/>
        </p:nvSpPr>
        <p:spPr>
          <a:xfrm>
            <a:off x="7113264" y="4758978"/>
            <a:ext cx="108000" cy="108000"/>
          </a:xfrm>
          <a:prstGeom prst="rect">
            <a:avLst/>
          </a:prstGeom>
          <a:solidFill>
            <a:srgbClr val="92D05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2A412AA5-D507-71E8-21A0-FEE4168BBCD3}"/>
              </a:ext>
            </a:extLst>
          </p:cNvPr>
          <p:cNvCxnSpPr/>
          <p:nvPr/>
        </p:nvCxnSpPr>
        <p:spPr>
          <a:xfrm>
            <a:off x="7166822" y="3724960"/>
            <a:ext cx="0" cy="1034018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05D0915-577E-9829-1790-F68A8477E2E3}"/>
              </a:ext>
            </a:extLst>
          </p:cNvPr>
          <p:cNvCxnSpPr>
            <a:cxnSpLocks/>
            <a:endCxn id="74" idx="0"/>
          </p:cNvCxnSpPr>
          <p:nvPr/>
        </p:nvCxnSpPr>
        <p:spPr>
          <a:xfrm>
            <a:off x="7593111" y="4128228"/>
            <a:ext cx="763" cy="630750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9B5AAC64-902A-95CC-34DF-8F1A7F7663B8}"/>
              </a:ext>
            </a:extLst>
          </p:cNvPr>
          <p:cNvCxnSpPr>
            <a:cxnSpLocks/>
            <a:endCxn id="75" idx="0"/>
          </p:cNvCxnSpPr>
          <p:nvPr/>
        </p:nvCxnSpPr>
        <p:spPr>
          <a:xfrm>
            <a:off x="7730020" y="4128228"/>
            <a:ext cx="1945" cy="630750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57EB7D88-2BAE-8E6E-4D49-B702181D505A}"/>
              </a:ext>
            </a:extLst>
          </p:cNvPr>
          <p:cNvCxnSpPr>
            <a:cxnSpLocks/>
            <a:stCxn id="50" idx="2"/>
            <a:endCxn id="76" idx="0"/>
          </p:cNvCxnSpPr>
          <p:nvPr/>
        </p:nvCxnSpPr>
        <p:spPr>
          <a:xfrm>
            <a:off x="7869295" y="4128228"/>
            <a:ext cx="763" cy="630750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FB49DF62-714E-C2F8-DD77-D3632463956E}"/>
              </a:ext>
            </a:extLst>
          </p:cNvPr>
          <p:cNvGrpSpPr/>
          <p:nvPr/>
        </p:nvGrpSpPr>
        <p:grpSpPr>
          <a:xfrm>
            <a:off x="7539874" y="4758978"/>
            <a:ext cx="384184" cy="108000"/>
            <a:chOff x="7539111" y="4020228"/>
            <a:chExt cx="384184" cy="108000"/>
          </a:xfrm>
          <a:solidFill>
            <a:srgbClr val="92D050"/>
          </a:solidFill>
        </p:grpSpPr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FA1CF9E3-81C1-5E88-74FF-69F858DF7C75}"/>
                </a:ext>
              </a:extLst>
            </p:cNvPr>
            <p:cNvSpPr/>
            <p:nvPr/>
          </p:nvSpPr>
          <p:spPr>
            <a:xfrm>
              <a:off x="7539111" y="4020228"/>
              <a:ext cx="108000" cy="108000"/>
            </a:xfrm>
            <a:prstGeom prst="rect">
              <a:avLst/>
            </a:prstGeom>
            <a:grp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D606B47B-D742-07FA-502F-04C188C88B42}"/>
                </a:ext>
              </a:extLst>
            </p:cNvPr>
            <p:cNvSpPr/>
            <p:nvPr/>
          </p:nvSpPr>
          <p:spPr>
            <a:xfrm>
              <a:off x="7677202" y="4020228"/>
              <a:ext cx="108000" cy="108000"/>
            </a:xfrm>
            <a:prstGeom prst="rect">
              <a:avLst/>
            </a:prstGeom>
            <a:grp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7FD2B22E-2A39-D530-ABA2-CCAC650A63E2}"/>
                </a:ext>
              </a:extLst>
            </p:cNvPr>
            <p:cNvSpPr/>
            <p:nvPr/>
          </p:nvSpPr>
          <p:spPr>
            <a:xfrm>
              <a:off x="7815295" y="4020228"/>
              <a:ext cx="108000" cy="108000"/>
            </a:xfrm>
            <a:prstGeom prst="rect">
              <a:avLst/>
            </a:prstGeom>
            <a:grp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E202A414-D4BD-432D-EDD1-35BD59C6C39B}"/>
              </a:ext>
            </a:extLst>
          </p:cNvPr>
          <p:cNvSpPr/>
          <p:nvPr/>
        </p:nvSpPr>
        <p:spPr>
          <a:xfrm>
            <a:off x="6716324" y="4758978"/>
            <a:ext cx="108000" cy="108000"/>
          </a:xfrm>
          <a:prstGeom prst="rect">
            <a:avLst/>
          </a:prstGeom>
          <a:solidFill>
            <a:srgbClr val="92D05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94E5E981-109C-3952-95FB-60C5EA4C95A0}"/>
              </a:ext>
            </a:extLst>
          </p:cNvPr>
          <p:cNvSpPr/>
          <p:nvPr/>
        </p:nvSpPr>
        <p:spPr>
          <a:xfrm>
            <a:off x="6854415" y="4758978"/>
            <a:ext cx="108000" cy="108000"/>
          </a:xfrm>
          <a:prstGeom prst="rect">
            <a:avLst/>
          </a:prstGeom>
          <a:solidFill>
            <a:srgbClr val="92D05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A9CAEBE2-B5D2-C9DE-A135-A5CBA06FD239}"/>
              </a:ext>
            </a:extLst>
          </p:cNvPr>
          <p:cNvSpPr/>
          <p:nvPr/>
        </p:nvSpPr>
        <p:spPr>
          <a:xfrm>
            <a:off x="5877568" y="4758978"/>
            <a:ext cx="108000" cy="108000"/>
          </a:xfrm>
          <a:prstGeom prst="rect">
            <a:avLst/>
          </a:prstGeom>
          <a:solidFill>
            <a:srgbClr val="92D05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021E34B4-BF4E-F418-3966-9F3FE8957353}"/>
              </a:ext>
            </a:extLst>
          </p:cNvPr>
          <p:cNvSpPr/>
          <p:nvPr/>
        </p:nvSpPr>
        <p:spPr>
          <a:xfrm>
            <a:off x="6015659" y="4758978"/>
            <a:ext cx="108000" cy="108000"/>
          </a:xfrm>
          <a:prstGeom prst="rect">
            <a:avLst/>
          </a:prstGeom>
          <a:solidFill>
            <a:srgbClr val="92D05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ABF414B4-6729-BD4D-354C-2BEB3F4C6FC2}"/>
              </a:ext>
            </a:extLst>
          </p:cNvPr>
          <p:cNvCxnSpPr>
            <a:cxnSpLocks/>
            <a:stCxn id="56" idx="2"/>
            <a:endCxn id="85" idx="0"/>
          </p:cNvCxnSpPr>
          <p:nvPr/>
        </p:nvCxnSpPr>
        <p:spPr>
          <a:xfrm>
            <a:off x="6770324" y="4489895"/>
            <a:ext cx="0" cy="269083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8AC779F9-733D-83B5-34E9-F27109216120}"/>
              </a:ext>
            </a:extLst>
          </p:cNvPr>
          <p:cNvCxnSpPr>
            <a:cxnSpLocks/>
            <a:stCxn id="57" idx="2"/>
            <a:endCxn id="86" idx="0"/>
          </p:cNvCxnSpPr>
          <p:nvPr/>
        </p:nvCxnSpPr>
        <p:spPr>
          <a:xfrm>
            <a:off x="6908415" y="4489895"/>
            <a:ext cx="0" cy="269083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4C5B0EB2-9E8B-37A5-6FB3-1460C3F686F7}"/>
              </a:ext>
            </a:extLst>
          </p:cNvPr>
          <p:cNvCxnSpPr>
            <a:cxnSpLocks/>
            <a:stCxn id="55" idx="2"/>
            <a:endCxn id="89" idx="0"/>
          </p:cNvCxnSpPr>
          <p:nvPr/>
        </p:nvCxnSpPr>
        <p:spPr>
          <a:xfrm>
            <a:off x="6069659" y="4493836"/>
            <a:ext cx="0" cy="265142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A004D2BF-4FD1-2CC9-D8E3-276C7D4ABF7E}"/>
              </a:ext>
            </a:extLst>
          </p:cNvPr>
          <p:cNvCxnSpPr>
            <a:cxnSpLocks/>
            <a:stCxn id="54" idx="2"/>
            <a:endCxn id="88" idx="0"/>
          </p:cNvCxnSpPr>
          <p:nvPr/>
        </p:nvCxnSpPr>
        <p:spPr>
          <a:xfrm>
            <a:off x="5931568" y="4493836"/>
            <a:ext cx="0" cy="265142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TextBox 115">
            <a:extLst>
              <a:ext uri="{FF2B5EF4-FFF2-40B4-BE49-F238E27FC236}">
                <a16:creationId xmlns:a16="http://schemas.microsoft.com/office/drawing/2014/main" id="{466089C1-C0B4-C8EF-85DB-7F1933188EF5}"/>
              </a:ext>
            </a:extLst>
          </p:cNvPr>
          <p:cNvSpPr txBox="1"/>
          <p:nvPr/>
        </p:nvSpPr>
        <p:spPr>
          <a:xfrm>
            <a:off x="5868751" y="3555170"/>
            <a:ext cx="577083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800" b="1" dirty="0">
                <a:solidFill>
                  <a:srgbClr val="FF0000"/>
                </a:solidFill>
              </a:rPr>
              <a:t>Initial</a:t>
            </a:r>
            <a:endParaRPr lang="ko-KR" altLang="en-US" sz="800" b="1" dirty="0">
              <a:solidFill>
                <a:srgbClr val="FF0000"/>
              </a:solidFill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113AE8BB-EF96-AF6E-4588-2E3ADF0C3925}"/>
              </a:ext>
            </a:extLst>
          </p:cNvPr>
          <p:cNvSpPr txBox="1"/>
          <p:nvPr/>
        </p:nvSpPr>
        <p:spPr>
          <a:xfrm>
            <a:off x="6510861" y="4906249"/>
            <a:ext cx="946402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800" b="1" dirty="0">
                <a:solidFill>
                  <a:srgbClr val="0000FF"/>
                </a:solidFill>
              </a:rPr>
              <a:t>Sorted Array</a:t>
            </a:r>
            <a:endParaRPr lang="ko-KR" altLang="en-US" sz="800" b="1" dirty="0">
              <a:solidFill>
                <a:srgbClr val="0000FF"/>
              </a:solidFill>
            </a:endParaRPr>
          </a:p>
        </p:txBody>
      </p: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6AE02F71-ACA2-ABC8-99CC-20ED6C0D8CD7}"/>
              </a:ext>
            </a:extLst>
          </p:cNvPr>
          <p:cNvCxnSpPr>
            <a:cxnSpLocks/>
          </p:cNvCxnSpPr>
          <p:nvPr/>
        </p:nvCxnSpPr>
        <p:spPr>
          <a:xfrm>
            <a:off x="7443056" y="3772223"/>
            <a:ext cx="286964" cy="194734"/>
          </a:xfrm>
          <a:prstGeom prst="straightConnector1">
            <a:avLst/>
          </a:prstGeom>
          <a:ln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직선 연결선 121">
            <a:extLst>
              <a:ext uri="{FF2B5EF4-FFF2-40B4-BE49-F238E27FC236}">
                <a16:creationId xmlns:a16="http://schemas.microsoft.com/office/drawing/2014/main" id="{7217FC82-C079-0E5A-3C7F-12BA8635CE23}"/>
              </a:ext>
            </a:extLst>
          </p:cNvPr>
          <p:cNvCxnSpPr>
            <a:cxnSpLocks/>
          </p:cNvCxnSpPr>
          <p:nvPr/>
        </p:nvCxnSpPr>
        <p:spPr>
          <a:xfrm>
            <a:off x="7250913" y="3772223"/>
            <a:ext cx="39587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연결선 122">
            <a:extLst>
              <a:ext uri="{FF2B5EF4-FFF2-40B4-BE49-F238E27FC236}">
                <a16:creationId xmlns:a16="http://schemas.microsoft.com/office/drawing/2014/main" id="{8A34FCFE-0931-9F0D-B6F7-3242B9EB2C11}"/>
              </a:ext>
            </a:extLst>
          </p:cNvPr>
          <p:cNvCxnSpPr>
            <a:cxnSpLocks/>
          </p:cNvCxnSpPr>
          <p:nvPr/>
        </p:nvCxnSpPr>
        <p:spPr>
          <a:xfrm>
            <a:off x="7527420" y="3966957"/>
            <a:ext cx="39587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연결선 124">
            <a:extLst>
              <a:ext uri="{FF2B5EF4-FFF2-40B4-BE49-F238E27FC236}">
                <a16:creationId xmlns:a16="http://schemas.microsoft.com/office/drawing/2014/main" id="{682C2106-8D4C-DF86-E47B-6537EA9C28FB}"/>
              </a:ext>
            </a:extLst>
          </p:cNvPr>
          <p:cNvCxnSpPr>
            <a:cxnSpLocks/>
          </p:cNvCxnSpPr>
          <p:nvPr/>
        </p:nvCxnSpPr>
        <p:spPr>
          <a:xfrm>
            <a:off x="6560458" y="3772223"/>
            <a:ext cx="52811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화살표 연결선 126">
            <a:extLst>
              <a:ext uri="{FF2B5EF4-FFF2-40B4-BE49-F238E27FC236}">
                <a16:creationId xmlns:a16="http://schemas.microsoft.com/office/drawing/2014/main" id="{D94F072C-522E-2F84-106E-FBE57B021D37}"/>
              </a:ext>
            </a:extLst>
          </p:cNvPr>
          <p:cNvCxnSpPr>
            <a:cxnSpLocks/>
          </p:cNvCxnSpPr>
          <p:nvPr/>
        </p:nvCxnSpPr>
        <p:spPr>
          <a:xfrm flipH="1">
            <a:off x="6435214" y="3772223"/>
            <a:ext cx="383557" cy="194734"/>
          </a:xfrm>
          <a:prstGeom prst="straightConnector1">
            <a:avLst/>
          </a:prstGeom>
          <a:ln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연결선 127">
            <a:extLst>
              <a:ext uri="{FF2B5EF4-FFF2-40B4-BE49-F238E27FC236}">
                <a16:creationId xmlns:a16="http://schemas.microsoft.com/office/drawing/2014/main" id="{3D556BB3-DA7F-FA4C-7A69-E2BF49B15795}"/>
              </a:ext>
            </a:extLst>
          </p:cNvPr>
          <p:cNvCxnSpPr>
            <a:cxnSpLocks/>
          </p:cNvCxnSpPr>
          <p:nvPr/>
        </p:nvCxnSpPr>
        <p:spPr>
          <a:xfrm>
            <a:off x="6171154" y="3966957"/>
            <a:ext cx="52811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3" name="그룹 132">
            <a:extLst>
              <a:ext uri="{FF2B5EF4-FFF2-40B4-BE49-F238E27FC236}">
                <a16:creationId xmlns:a16="http://schemas.microsoft.com/office/drawing/2014/main" id="{6B0A31E9-8B7E-75A7-208F-09BC7E3DB7B3}"/>
              </a:ext>
            </a:extLst>
          </p:cNvPr>
          <p:cNvGrpSpPr/>
          <p:nvPr/>
        </p:nvGrpSpPr>
        <p:grpSpPr>
          <a:xfrm>
            <a:off x="6174600" y="4020228"/>
            <a:ext cx="522273" cy="108000"/>
            <a:chOff x="6174600" y="4024039"/>
            <a:chExt cx="522273" cy="108000"/>
          </a:xfrm>
        </p:grpSpPr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EA63D094-4968-330B-DE50-3A49B22C634A}"/>
                </a:ext>
              </a:extLst>
            </p:cNvPr>
            <p:cNvSpPr/>
            <p:nvPr/>
          </p:nvSpPr>
          <p:spPr>
            <a:xfrm>
              <a:off x="6174600" y="4024039"/>
              <a:ext cx="108000" cy="108000"/>
            </a:xfrm>
            <a:prstGeom prst="rect">
              <a:avLst/>
            </a:prstGeom>
            <a:solidFill>
              <a:schemeClr val="bg1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9A314475-54E6-4ED2-545C-5CCE3DA3722D}"/>
                </a:ext>
              </a:extLst>
            </p:cNvPr>
            <p:cNvSpPr/>
            <p:nvPr/>
          </p:nvSpPr>
          <p:spPr>
            <a:xfrm>
              <a:off x="6312691" y="4024039"/>
              <a:ext cx="108000" cy="108000"/>
            </a:xfrm>
            <a:prstGeom prst="rect">
              <a:avLst/>
            </a:prstGeom>
            <a:solidFill>
              <a:schemeClr val="bg1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5483EB63-BB21-95D3-5352-1273AF849B71}"/>
                </a:ext>
              </a:extLst>
            </p:cNvPr>
            <p:cNvSpPr/>
            <p:nvPr/>
          </p:nvSpPr>
          <p:spPr>
            <a:xfrm>
              <a:off x="6450782" y="4024039"/>
              <a:ext cx="108000" cy="108000"/>
            </a:xfrm>
            <a:prstGeom prst="rect">
              <a:avLst/>
            </a:prstGeom>
            <a:solidFill>
              <a:schemeClr val="bg1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C7B48946-5265-4594-5550-CA8EC9B6D9EC}"/>
                </a:ext>
              </a:extLst>
            </p:cNvPr>
            <p:cNvSpPr/>
            <p:nvPr/>
          </p:nvSpPr>
          <p:spPr>
            <a:xfrm>
              <a:off x="6588873" y="4024039"/>
              <a:ext cx="108000" cy="108000"/>
            </a:xfrm>
            <a:prstGeom prst="rect">
              <a:avLst/>
            </a:prstGeom>
            <a:solidFill>
              <a:schemeClr val="bg1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35" name="직선 연결선 134">
            <a:extLst>
              <a:ext uri="{FF2B5EF4-FFF2-40B4-BE49-F238E27FC236}">
                <a16:creationId xmlns:a16="http://schemas.microsoft.com/office/drawing/2014/main" id="{7D1A5028-6E88-EF18-0E89-943BAD4B9F64}"/>
              </a:ext>
            </a:extLst>
          </p:cNvPr>
          <p:cNvCxnSpPr>
            <a:cxnSpLocks/>
          </p:cNvCxnSpPr>
          <p:nvPr/>
        </p:nvCxnSpPr>
        <p:spPr>
          <a:xfrm>
            <a:off x="6710671" y="4314091"/>
            <a:ext cx="25174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직선 연결선 136">
            <a:extLst>
              <a:ext uri="{FF2B5EF4-FFF2-40B4-BE49-F238E27FC236}">
                <a16:creationId xmlns:a16="http://schemas.microsoft.com/office/drawing/2014/main" id="{4F32E182-7615-3C95-8C2A-1E78EBF986B9}"/>
              </a:ext>
            </a:extLst>
          </p:cNvPr>
          <p:cNvCxnSpPr>
            <a:cxnSpLocks/>
          </p:cNvCxnSpPr>
          <p:nvPr/>
        </p:nvCxnSpPr>
        <p:spPr>
          <a:xfrm>
            <a:off x="5877568" y="4314091"/>
            <a:ext cx="25174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365A1D12-97DC-8320-550F-9ED4C68A2927}"/>
              </a:ext>
            </a:extLst>
          </p:cNvPr>
          <p:cNvCxnSpPr>
            <a:cxnSpLocks/>
          </p:cNvCxnSpPr>
          <p:nvPr/>
        </p:nvCxnSpPr>
        <p:spPr>
          <a:xfrm flipH="1">
            <a:off x="5993132" y="4205453"/>
            <a:ext cx="441306" cy="113955"/>
          </a:xfrm>
          <a:prstGeom prst="straightConnector1">
            <a:avLst/>
          </a:prstGeom>
          <a:ln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E948803C-557B-4D6B-9718-B7F74F3D6ED5}"/>
              </a:ext>
            </a:extLst>
          </p:cNvPr>
          <p:cNvCxnSpPr>
            <a:cxnSpLocks/>
          </p:cNvCxnSpPr>
          <p:nvPr/>
        </p:nvCxnSpPr>
        <p:spPr>
          <a:xfrm>
            <a:off x="6420691" y="4205453"/>
            <a:ext cx="415852" cy="106906"/>
          </a:xfrm>
          <a:prstGeom prst="straightConnector1">
            <a:avLst/>
          </a:prstGeom>
          <a:ln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직선 연결선 140">
            <a:extLst>
              <a:ext uri="{FF2B5EF4-FFF2-40B4-BE49-F238E27FC236}">
                <a16:creationId xmlns:a16="http://schemas.microsoft.com/office/drawing/2014/main" id="{30A337BA-52A2-6FC8-0742-6E7825567DC9}"/>
              </a:ext>
            </a:extLst>
          </p:cNvPr>
          <p:cNvCxnSpPr>
            <a:cxnSpLocks/>
          </p:cNvCxnSpPr>
          <p:nvPr/>
        </p:nvCxnSpPr>
        <p:spPr>
          <a:xfrm>
            <a:off x="6171154" y="4205777"/>
            <a:ext cx="52811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909280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Sort – Heap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7319019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Heap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우선 순위 키에 자주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access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하거나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우선 순위 키 중심으로 정렬된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sequence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를 활용할 때 유용한 구조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완전 이진 트리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(Complete Binary Tree)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를 기본으로 함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배열로 표현 가능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특징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1)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각 노드의 값은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자식노드의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값보다 크거나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(max heap),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작거나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(min heap)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같음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이진 탐색 트리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(Binary Search Tree)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와 차이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BST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오름차순 값이 왼쪽 자식 노드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부모 노드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오른쪽 자식 노드 순으로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넣어짐ㅇ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Heapify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최소값 또는 최대값이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root node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가도록 연산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Heap Build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자식 노드가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NULL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갖는 부모 노드에서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Heapify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진행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상향식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원인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배열의 왼쪽 요소부터 순차적으로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Heapify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진행하면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Heapify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연산량이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증가함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실행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size/2 -1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하는 이유는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연산량을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줄이기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위함임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size/2 -1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시작하고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자식 노드가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NULL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갖는 부모 노드에서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Heapify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진행하기 때문임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3214E37-A6F1-EEF2-DE27-3516700332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5205700"/>
              </p:ext>
            </p:extLst>
          </p:nvPr>
        </p:nvGraphicFramePr>
        <p:xfrm>
          <a:off x="726498" y="1714804"/>
          <a:ext cx="2990536" cy="11303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2368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1112646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110552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95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Index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부모 노드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(index – 1) / 2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Index / 2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자식 노드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왼쪽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(index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2)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+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(index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2)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자식 노드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오른쪽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(index * 2) + 2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(index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2) + 1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pSp>
        <p:nvGrpSpPr>
          <p:cNvPr id="16" name="그룹 15">
            <a:extLst>
              <a:ext uri="{FF2B5EF4-FFF2-40B4-BE49-F238E27FC236}">
                <a16:creationId xmlns:a16="http://schemas.microsoft.com/office/drawing/2014/main" id="{2444CF09-0268-9B57-9A0A-0681FE8507C8}"/>
              </a:ext>
            </a:extLst>
          </p:cNvPr>
          <p:cNvGrpSpPr/>
          <p:nvPr/>
        </p:nvGrpSpPr>
        <p:grpSpPr>
          <a:xfrm>
            <a:off x="1143000" y="4353179"/>
            <a:ext cx="3396344" cy="2236736"/>
            <a:chOff x="7263775" y="1260846"/>
            <a:chExt cx="4296743" cy="2829713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8578ADBC-3F04-DF9B-5FB5-CC2A025209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774169" y="1260846"/>
              <a:ext cx="3786349" cy="2829713"/>
            </a:xfrm>
            <a:prstGeom prst="rect">
              <a:avLst/>
            </a:prstGeom>
          </p:spPr>
        </p:pic>
        <p:cxnSp>
          <p:nvCxnSpPr>
            <p:cNvPr id="10" name="직선 화살표 연결선 9">
              <a:extLst>
                <a:ext uri="{FF2B5EF4-FFF2-40B4-BE49-F238E27FC236}">
                  <a16:creationId xmlns:a16="http://schemas.microsoft.com/office/drawing/2014/main" id="{2CB42FF5-5B4B-BDC2-B304-2414C280D4C7}"/>
                </a:ext>
              </a:extLst>
            </p:cNvPr>
            <p:cNvCxnSpPr>
              <a:cxnSpLocks/>
            </p:cNvCxnSpPr>
            <p:nvPr/>
          </p:nvCxnSpPr>
          <p:spPr>
            <a:xfrm>
              <a:off x="8852269" y="3171449"/>
              <a:ext cx="385010" cy="0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509D34B-E0E8-90C7-BC3D-139F21F4F00F}"/>
                </a:ext>
              </a:extLst>
            </p:cNvPr>
            <p:cNvSpPr txBox="1"/>
            <p:nvPr/>
          </p:nvSpPr>
          <p:spPr>
            <a:xfrm>
              <a:off x="7263775" y="2950317"/>
              <a:ext cx="1588494" cy="350434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b="1" dirty="0">
                  <a:solidFill>
                    <a:srgbClr val="0000FF"/>
                  </a:solidFill>
                </a:rPr>
                <a:t>Build Heap</a:t>
              </a:r>
              <a:endParaRPr lang="ko-KR" altLang="en-US" b="1" dirty="0">
                <a:solidFill>
                  <a:srgbClr val="0000FF"/>
                </a:solidFill>
              </a:endParaRPr>
            </a:p>
          </p:txBody>
        </p:sp>
      </p:grp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1783014"/>
              </p:ext>
            </p:extLst>
          </p:nvPr>
        </p:nvGraphicFramePr>
        <p:xfrm>
          <a:off x="8310534" y="1701671"/>
          <a:ext cx="3405360" cy="411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5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65671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Heapify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size,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cur_idx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max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cur_idx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left = 2 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cur_idx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right = 2*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cur_idx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if(left &lt; size &amp;&amp;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[left] &gt;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[max])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max = left;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if(right &lt; size &amp;&amp;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[right] &gt;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[max])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max = right;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if(max !=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cur_idx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Swap(&amp;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cur_idx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&amp;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[max]);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Heapify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size, max);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HeapSort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=size/2-1;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&gt;=0;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Heapify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size,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=size-1;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&gt;0;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Swap(&amp;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[0], &amp;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Heapify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435798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2199767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회전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방법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1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씩 이동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왼쪽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오른쪽 이동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): O(n * d)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임시배열 사용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입력 배열 크기만큼 임시 배열 할당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): [O(n), O(n)]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저글링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(Juggling)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알고리즘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O(n)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반전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(Reversal)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알고리즘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O(n)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응용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정렬 및 회전된 배열에서 검색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게임 보드 회전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개체 방향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피치 이동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시간  스트레칭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스테레오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패닝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텍스트 선택 및 삭제 작업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실행 취소 및 다시 실행 기능 포함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행렬 회전이나 데이터 방향 변경 가능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연산량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감소 방법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개념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배열의 크기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(size),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이동하는 횟수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(distance),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방향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(direction)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이용한 방법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원리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direction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distance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만큼 이동할 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반대 방향으로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‘distance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만큼 이동한 결과와 동일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항상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distance%size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+ ‘distance = size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만족함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distance%size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&gt; (size/2)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역방향으로 회전하는 것이 더 빠름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따라서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다음과 같이 코드를 추가하면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연산량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감소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int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dist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distance%size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if(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dist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&gt; (size/2)){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   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= !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; //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방향은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가지이므로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bool type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   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dist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= size -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dist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}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CB42FF5-5B4B-BDC2-B304-2414C280D4C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509D34B-E0E8-90C7-BC3D-139F21F4F00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4194003"/>
              </p:ext>
            </p:extLst>
          </p:nvPr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BFE464B-2009-7876-F909-B2039CC7F1D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Array – (1)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7CB05A4-438D-103B-371E-3FEB7550BB2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866BFF6-F8D2-87F6-4B91-1640838C0C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9533224"/>
              </p:ext>
            </p:extLst>
          </p:nvPr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F68DF7B-4F14-3C3A-2405-DA2D37CAFA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F060B97-4E71-1254-9DDA-B3A30BE337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3190444"/>
              </p:ext>
            </p:extLst>
          </p:nvPr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pic>
        <p:nvPicPr>
          <p:cNvPr id="16" name="그림 15">
            <a:extLst>
              <a:ext uri="{FF2B5EF4-FFF2-40B4-BE49-F238E27FC236}">
                <a16:creationId xmlns:a16="http://schemas.microsoft.com/office/drawing/2014/main" id="{E7E545D6-29A3-1C27-6015-CB4460BC7E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6767" y="2938508"/>
            <a:ext cx="3798887" cy="12123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F97CAAA-DA73-1238-8437-38A20086FA4D}"/>
              </a:ext>
            </a:extLst>
          </p:cNvPr>
          <p:cNvSpPr txBox="1"/>
          <p:nvPr/>
        </p:nvSpPr>
        <p:spPr>
          <a:xfrm>
            <a:off x="8790045" y="4200770"/>
            <a:ext cx="1612330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/>
              <a:t>Juggling</a:t>
            </a:r>
            <a:endParaRPr lang="ko-KR" altLang="en-US" b="1" dirty="0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F2785E1A-7C9D-67EE-4715-C0FA8111841F}"/>
              </a:ext>
            </a:extLst>
          </p:cNvPr>
          <p:cNvGrpSpPr/>
          <p:nvPr/>
        </p:nvGrpSpPr>
        <p:grpSpPr>
          <a:xfrm>
            <a:off x="7580313" y="4720745"/>
            <a:ext cx="3798887" cy="1748293"/>
            <a:chOff x="7571591" y="3846599"/>
            <a:chExt cx="3798887" cy="1748293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50195FFF-961F-DBA3-BB7D-7D6105DCEE3E}"/>
                </a:ext>
              </a:extLst>
            </p:cNvPr>
            <p:cNvGrpSpPr/>
            <p:nvPr/>
          </p:nvGrpSpPr>
          <p:grpSpPr>
            <a:xfrm>
              <a:off x="7571591" y="3846599"/>
              <a:ext cx="3798887" cy="1389518"/>
              <a:chOff x="4151313" y="3532187"/>
              <a:chExt cx="5276850" cy="1930113"/>
            </a:xfrm>
          </p:grpSpPr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837D3C6A-DC77-B5E5-683E-F9BF1A5741C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r="943"/>
              <a:stretch/>
            </p:blipFill>
            <p:spPr>
              <a:xfrm>
                <a:off x="4151313" y="3532187"/>
                <a:ext cx="5236528" cy="1114425"/>
              </a:xfrm>
              <a:prstGeom prst="rect">
                <a:avLst/>
              </a:prstGeom>
            </p:spPr>
          </p:pic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58B1A2AB-654B-4978-0C7B-85A1951459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151313" y="4185950"/>
                <a:ext cx="5276850" cy="1276350"/>
              </a:xfrm>
              <a:prstGeom prst="rect">
                <a:avLst/>
              </a:prstGeom>
            </p:spPr>
          </p:pic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B1170C9-EFDF-01EA-981C-67E71E017FFB}"/>
                </a:ext>
              </a:extLst>
            </p:cNvPr>
            <p:cNvSpPr txBox="1"/>
            <p:nvPr/>
          </p:nvSpPr>
          <p:spPr>
            <a:xfrm>
              <a:off x="8776969" y="5317893"/>
              <a:ext cx="1612330" cy="276999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b="1" dirty="0"/>
                <a:t>Reversal</a:t>
              </a:r>
              <a:endParaRPr lang="ko-KR" altLang="en-US" b="1" dirty="0"/>
            </a:p>
          </p:txBody>
        </p:sp>
      </p:grpSp>
      <p:pic>
        <p:nvPicPr>
          <p:cNvPr id="22" name="그림 21">
            <a:extLst>
              <a:ext uri="{FF2B5EF4-FFF2-40B4-BE49-F238E27FC236}">
                <a16:creationId xmlns:a16="http://schemas.microsoft.com/office/drawing/2014/main" id="{B23AD53C-1AEE-B602-6716-EDF271910D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38178" y="921658"/>
            <a:ext cx="3561674" cy="1322137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C37E2644-95DC-45C5-7410-58949F346C66}"/>
              </a:ext>
            </a:extLst>
          </p:cNvPr>
          <p:cNvSpPr txBox="1"/>
          <p:nvPr/>
        </p:nvSpPr>
        <p:spPr>
          <a:xfrm>
            <a:off x="8433814" y="2392952"/>
            <a:ext cx="1970401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/>
              <a:t>Temporary array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4969263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2</a:t>
            </a:r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Sort – </a:t>
            </a:r>
            <a:r>
              <a:rPr lang="en-US" altLang="ko-KR" dirty="0"/>
              <a:t>Counting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7309889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계수 정렬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입력값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범위가 제한적일 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입력 범위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요소 개수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사용되는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미비교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기반 정렬 알고리즘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코딩하기 쉽고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안정적인 알고리즘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소수점 값에서는 동작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정렬 범위가 크면 비효율적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시간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공간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9213942"/>
              </p:ext>
            </p:extLst>
          </p:nvPr>
        </p:nvGraphicFramePr>
        <p:xfrm>
          <a:off x="8270654" y="1533879"/>
          <a:ext cx="3405360" cy="4480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5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65671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FindMax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max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=1;i&lt;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size;i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if(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]&gt;max)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max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return max;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CountingSort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max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FindMax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size);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count[max+1] = {0,};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result[size] = {0,};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=0;i&lt;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size;i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count[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]]++;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=1;i&lt;=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max;i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count[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+= count[i-1];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=size-1;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&gt;=0;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result[count[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]]-1]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count[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]]--;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=0;i&lt;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size;i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result[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pSp>
        <p:nvGrpSpPr>
          <p:cNvPr id="8" name="그룹 7">
            <a:extLst>
              <a:ext uri="{FF2B5EF4-FFF2-40B4-BE49-F238E27FC236}">
                <a16:creationId xmlns:a16="http://schemas.microsoft.com/office/drawing/2014/main" id="{37E2C09C-37F1-AE33-837B-C5B4D0B96433}"/>
              </a:ext>
            </a:extLst>
          </p:cNvPr>
          <p:cNvGrpSpPr/>
          <p:nvPr/>
        </p:nvGrpSpPr>
        <p:grpSpPr>
          <a:xfrm>
            <a:off x="653767" y="4659344"/>
            <a:ext cx="3055915" cy="1969626"/>
            <a:chOff x="1804736" y="4339613"/>
            <a:chExt cx="3055915" cy="1969626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4D8070EA-A17B-9F14-559D-4FF56A1C57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2F2F3"/>
                </a:clrFrom>
                <a:clrTo>
                  <a:srgbClr val="F2F2F3">
                    <a:alpha val="0"/>
                  </a:srgbClr>
                </a:clrTo>
              </a:clrChange>
            </a:blip>
            <a:srcRect r="67585"/>
            <a:stretch/>
          </p:blipFill>
          <p:spPr>
            <a:xfrm>
              <a:off x="1804736" y="4339613"/>
              <a:ext cx="1130968" cy="1969626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5F661ED3-4D4A-B043-38CB-6A18B7451E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2F2F3"/>
                </a:clrFrom>
                <a:clrTo>
                  <a:srgbClr val="F2F2F3">
                    <a:alpha val="0"/>
                  </a:srgbClr>
                </a:clrTo>
              </a:clrChange>
            </a:blip>
            <a:srcRect l="44829"/>
            <a:stretch/>
          </p:blipFill>
          <p:spPr>
            <a:xfrm>
              <a:off x="2935704" y="4339613"/>
              <a:ext cx="1924947" cy="1969626"/>
            </a:xfrm>
            <a:prstGeom prst="rect">
              <a:avLst/>
            </a:prstGeom>
          </p:spPr>
        </p:pic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C295158C-FDC6-16B8-7EB8-BDA0254BCA6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2F2F3"/>
              </a:clrFrom>
              <a:clrTo>
                <a:srgbClr val="F2F2F3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76106" y="1744965"/>
            <a:ext cx="3107772" cy="516551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1C13A3BB-83AB-8C51-A5E8-1D2798CAA894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2F2F3"/>
              </a:clrFrom>
              <a:clrTo>
                <a:srgbClr val="F2F2F3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66573" y="2743021"/>
            <a:ext cx="3107772" cy="538617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AFA81773-19C1-7367-FEFF-26695743E23B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2F2F3"/>
              </a:clrFrom>
              <a:clrTo>
                <a:srgbClr val="F2F2F3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07121" y="3695962"/>
            <a:ext cx="3098239" cy="576749"/>
          </a:xfrm>
          <a:prstGeom prst="rect">
            <a:avLst/>
          </a:prstGeom>
        </p:spPr>
      </p:pic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1EBC184B-DD10-CCD7-BC42-21AC7C1499D1}"/>
              </a:ext>
            </a:extLst>
          </p:cNvPr>
          <p:cNvCxnSpPr>
            <a:cxnSpLocks/>
          </p:cNvCxnSpPr>
          <p:nvPr/>
        </p:nvCxnSpPr>
        <p:spPr>
          <a:xfrm>
            <a:off x="2077307" y="2261516"/>
            <a:ext cx="0" cy="386633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ADCA42D4-F053-40EF-4433-CADEF9F874B1}"/>
              </a:ext>
            </a:extLst>
          </p:cNvPr>
          <p:cNvCxnSpPr>
            <a:cxnSpLocks/>
          </p:cNvCxnSpPr>
          <p:nvPr/>
        </p:nvCxnSpPr>
        <p:spPr>
          <a:xfrm>
            <a:off x="2077307" y="3281638"/>
            <a:ext cx="0" cy="386633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C9228AFA-C8C2-E1C7-75A8-8E35F7E272A6}"/>
              </a:ext>
            </a:extLst>
          </p:cNvPr>
          <p:cNvCxnSpPr>
            <a:cxnSpLocks/>
          </p:cNvCxnSpPr>
          <p:nvPr/>
        </p:nvCxnSpPr>
        <p:spPr>
          <a:xfrm>
            <a:off x="2077307" y="4272711"/>
            <a:ext cx="0" cy="386633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AACAA1B4-4389-7CC1-3DF5-1DF493D9422B}"/>
              </a:ext>
            </a:extLst>
          </p:cNvPr>
          <p:cNvSpPr txBox="1"/>
          <p:nvPr/>
        </p:nvSpPr>
        <p:spPr>
          <a:xfrm>
            <a:off x="2318726" y="2322039"/>
            <a:ext cx="285681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en-US" altLang="ko-KR" b="1" dirty="0">
                <a:solidFill>
                  <a:srgbClr val="0000FF"/>
                </a:solidFill>
              </a:rPr>
              <a:t>(max+1)</a:t>
            </a:r>
            <a:r>
              <a:rPr lang="ko-KR" altLang="en-US" b="1" dirty="0">
                <a:solidFill>
                  <a:srgbClr val="0000FF"/>
                </a:solidFill>
              </a:rPr>
              <a:t> 크기의 배열 생성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FE97D9E-A890-5EE3-60D5-06D819F7C663}"/>
              </a:ext>
            </a:extLst>
          </p:cNvPr>
          <p:cNvSpPr txBox="1"/>
          <p:nvPr/>
        </p:nvSpPr>
        <p:spPr>
          <a:xfrm>
            <a:off x="2246647" y="3362450"/>
            <a:ext cx="334939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en-US" altLang="ko-KR" b="1" dirty="0" err="1">
                <a:solidFill>
                  <a:srgbClr val="0000FF"/>
                </a:solidFill>
              </a:rPr>
              <a:t>Idx</a:t>
            </a:r>
            <a:r>
              <a:rPr lang="en-US" altLang="ko-KR" b="1" dirty="0">
                <a:solidFill>
                  <a:srgbClr val="0000FF"/>
                </a:solidFill>
              </a:rPr>
              <a:t>=1 </a:t>
            </a:r>
            <a:r>
              <a:rPr lang="ko-KR" altLang="en-US" b="1" dirty="0">
                <a:solidFill>
                  <a:srgbClr val="0000FF"/>
                </a:solidFill>
              </a:rPr>
              <a:t>부터 누적 합</a:t>
            </a:r>
            <a:r>
              <a:rPr lang="en-US" altLang="ko-KR" b="1" dirty="0">
                <a:solidFill>
                  <a:srgbClr val="0000FF"/>
                </a:solidFill>
              </a:rPr>
              <a:t>(</a:t>
            </a:r>
            <a:r>
              <a:rPr lang="ko-KR" altLang="en-US" b="1" dirty="0">
                <a:solidFill>
                  <a:srgbClr val="0000FF"/>
                </a:solidFill>
              </a:rPr>
              <a:t>자신</a:t>
            </a:r>
            <a:r>
              <a:rPr lang="en-US" altLang="ko-KR" b="1" dirty="0">
                <a:solidFill>
                  <a:srgbClr val="0000FF"/>
                </a:solidFill>
              </a:rPr>
              <a:t>+</a:t>
            </a:r>
            <a:r>
              <a:rPr lang="ko-KR" altLang="en-US" b="1" dirty="0">
                <a:solidFill>
                  <a:srgbClr val="0000FF"/>
                </a:solidFill>
              </a:rPr>
              <a:t>이전</a:t>
            </a:r>
            <a:r>
              <a:rPr lang="en-US" altLang="ko-KR" b="1" dirty="0">
                <a:solidFill>
                  <a:srgbClr val="0000FF"/>
                </a:solidFill>
              </a:rPr>
              <a:t>)</a:t>
            </a:r>
            <a:endParaRPr lang="ko-KR" altLang="en-US" b="1" dirty="0">
              <a:solidFill>
                <a:srgbClr val="0000FF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E28C1E5-C7C6-582A-03E3-3282E5E9E8D9}"/>
              </a:ext>
            </a:extLst>
          </p:cNvPr>
          <p:cNvSpPr txBox="1"/>
          <p:nvPr/>
        </p:nvSpPr>
        <p:spPr>
          <a:xfrm>
            <a:off x="2239967" y="4346883"/>
            <a:ext cx="334939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en-US" altLang="ko-KR" b="1" dirty="0">
                <a:solidFill>
                  <a:srgbClr val="0000FF"/>
                </a:solidFill>
              </a:rPr>
              <a:t>Output array</a:t>
            </a:r>
            <a:r>
              <a:rPr lang="ko-KR" altLang="en-US" b="1" dirty="0">
                <a:solidFill>
                  <a:srgbClr val="0000FF"/>
                </a:solidFill>
              </a:rPr>
              <a:t>에 정렬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73EE21D-C930-77BE-285B-3328579890BB}"/>
              </a:ext>
            </a:extLst>
          </p:cNvPr>
          <p:cNvSpPr txBox="1"/>
          <p:nvPr/>
        </p:nvSpPr>
        <p:spPr>
          <a:xfrm>
            <a:off x="3499282" y="5192816"/>
            <a:ext cx="1341368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값 </a:t>
            </a:r>
            <a:r>
              <a:rPr lang="en-US" altLang="ko-KR" b="1" dirty="0">
                <a:solidFill>
                  <a:srgbClr val="0000FF"/>
                </a:solidFill>
              </a:rPr>
              <a:t>=</a:t>
            </a:r>
            <a:r>
              <a:rPr lang="en-US" altLang="ko-KR" b="1" dirty="0">
                <a:solidFill>
                  <a:srgbClr val="0000FF"/>
                </a:solidFill>
                <a:sym typeface="Wingdings" panose="05000000000000000000" pitchFamily="2" charset="2"/>
              </a:rPr>
              <a:t> index</a:t>
            </a:r>
            <a:endParaRPr lang="ko-KR" altLang="en-US" b="1" dirty="0">
              <a:solidFill>
                <a:srgbClr val="0000FF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BC38303-6FF3-7D15-2447-597F1DBFBFC0}"/>
              </a:ext>
            </a:extLst>
          </p:cNvPr>
          <p:cNvSpPr txBox="1"/>
          <p:nvPr/>
        </p:nvSpPr>
        <p:spPr>
          <a:xfrm>
            <a:off x="3499282" y="5798008"/>
            <a:ext cx="2468382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값</a:t>
            </a:r>
            <a:r>
              <a:rPr lang="en-US" altLang="ko-KR" b="1" dirty="0">
                <a:solidFill>
                  <a:srgbClr val="0000FF"/>
                </a:solidFill>
              </a:rPr>
              <a:t>-1 = index </a:t>
            </a:r>
            <a:r>
              <a:rPr lang="ko-KR" altLang="en-US" b="1" dirty="0">
                <a:solidFill>
                  <a:srgbClr val="0000FF"/>
                </a:solidFill>
              </a:rPr>
              <a:t>이고 값</a:t>
            </a:r>
            <a:r>
              <a:rPr lang="en-US" altLang="ko-KR" b="1" dirty="0">
                <a:solidFill>
                  <a:srgbClr val="0000FF"/>
                </a:solidFill>
              </a:rPr>
              <a:t>--</a:t>
            </a:r>
            <a:endParaRPr lang="ko-KR" altLang="en-US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674713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/>
              <a:t>2</a:t>
            </a:r>
            <a:r>
              <a:rPr lang="en-US" altLang="ko-KR" dirty="0"/>
              <a:t>. Sort </a:t>
            </a:r>
            <a:r>
              <a:rPr lang="en-US" altLang="ko-KR"/>
              <a:t>– Radix</a:t>
            </a:r>
            <a:endParaRPr lang="en-US" altLang="ko-KR" dirty="0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3117346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기수 정렬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 element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를 숫자 단위로 처리하여 정렬하는 선형 정렬 알고리즘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고정 크기에 효율적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가장 작은 자릿수부터 시작해서 큰 자릿수로 정렬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의 자리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10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의 자리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…)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4331256"/>
              </p:ext>
            </p:extLst>
          </p:nvPr>
        </p:nvGraphicFramePr>
        <p:xfrm>
          <a:off x="8084457" y="884448"/>
          <a:ext cx="3713114" cy="5760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311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5571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FindMax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=1;i&lt;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size;i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if(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]&gt;max)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max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return max;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ExpCountSort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size, int exp){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const int radix = 10;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count[radix] = {0,};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result[size] = {0,};</a:t>
                      </a:r>
                      <a:b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=0;i&lt;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size;i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count[(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]/exp)%radix]++;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=1;i&lt;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radix;i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count[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+= count[i-1];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=size-1;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&gt;=0;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result[count[(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]/exp)%radix]-1]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count[(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]/exp)%radix]--;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=0;i&lt;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size;i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result[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RadixSort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max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FindMax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size);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exp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while(max/exp &gt; 0){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ExpCountSort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size, exp);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exp *= 10;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0269440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/>
              <a:t>2</a:t>
            </a:r>
            <a:r>
              <a:rPr lang="en-US" altLang="ko-KR" dirty="0"/>
              <a:t>. Sort </a:t>
            </a:r>
            <a:r>
              <a:rPr lang="en-US" altLang="ko-KR"/>
              <a:t>– Bucket (1)</a:t>
            </a:r>
            <a:endParaRPr lang="en-US" altLang="ko-KR" dirty="0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4934424"/>
              </p:ext>
            </p:extLst>
          </p:nvPr>
        </p:nvGraphicFramePr>
        <p:xfrm>
          <a:off x="99391" y="868119"/>
          <a:ext cx="11996531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965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버킷 정렬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 element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를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group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또는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bucket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으로 나누는 정렬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bucket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element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를 균일하게 분배하여 형성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bucket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으로 분할되면 다른 정렬 알고리즘 사용 가능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Algorithm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bucket[n 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]]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Insertion sort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이용하여 각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bucket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bucket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연결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C3BEEF85-3157-7C6F-BDE4-E712C429709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8F8F8"/>
              </a:clrFrom>
              <a:clrTo>
                <a:srgbClr val="F8F8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402626" y="999312"/>
            <a:ext cx="3713115" cy="155992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9F9A782-9791-12A5-E700-77669E1B57AC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8F8F8"/>
              </a:clrFrom>
              <a:clrTo>
                <a:srgbClr val="F8F8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1585" y="2861300"/>
            <a:ext cx="3224241" cy="307707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9A24C6D-BFC5-23BE-2A4D-873919315C0F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8F8F8"/>
              </a:clrFrom>
              <a:clrTo>
                <a:srgbClr val="F8F8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058747" y="2898357"/>
            <a:ext cx="2332741" cy="296033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6542F56-7347-85C5-F899-3E78EFFB6903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8F8F8"/>
              </a:clrFrom>
              <a:clrTo>
                <a:srgbClr val="F8F8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616537" y="2921846"/>
            <a:ext cx="5386377" cy="2793154"/>
          </a:xfrm>
          <a:prstGeom prst="rect">
            <a:avLst/>
          </a:prstGeom>
        </p:spPr>
      </p:pic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847E141-AA60-2C23-3997-33FFD1952142}"/>
              </a:ext>
            </a:extLst>
          </p:cNvPr>
          <p:cNvCxnSpPr/>
          <p:nvPr/>
        </p:nvCxnSpPr>
        <p:spPr>
          <a:xfrm flipH="1">
            <a:off x="2494722" y="2474843"/>
            <a:ext cx="2912165" cy="352131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1426C447-ADDD-3B79-3AC1-E648564EE112}"/>
              </a:ext>
            </a:extLst>
          </p:cNvPr>
          <p:cNvCxnSpPr>
            <a:cxnSpLocks/>
          </p:cNvCxnSpPr>
          <p:nvPr/>
        </p:nvCxnSpPr>
        <p:spPr>
          <a:xfrm>
            <a:off x="2578100" y="4488738"/>
            <a:ext cx="1327150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AC2A4E14-1CA0-DB90-2293-E571460BFD49}"/>
              </a:ext>
            </a:extLst>
          </p:cNvPr>
          <p:cNvSpPr txBox="1"/>
          <p:nvPr/>
        </p:nvSpPr>
        <p:spPr>
          <a:xfrm>
            <a:off x="9187362" y="1502274"/>
            <a:ext cx="1974282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Bucket </a:t>
            </a:r>
            <a:r>
              <a:rPr lang="ko-KR" altLang="en-US" b="1" dirty="0">
                <a:solidFill>
                  <a:srgbClr val="FF0000"/>
                </a:solidFill>
              </a:rPr>
              <a:t>배열 생성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520CDEF-CD2A-8D15-B372-C02A4A2D530E}"/>
              </a:ext>
            </a:extLst>
          </p:cNvPr>
          <p:cNvSpPr txBox="1"/>
          <p:nvPr/>
        </p:nvSpPr>
        <p:spPr>
          <a:xfrm rot="21198297">
            <a:off x="2524655" y="2328348"/>
            <a:ext cx="306818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en-US" altLang="ko-KR" b="1" dirty="0">
                <a:solidFill>
                  <a:srgbClr val="0000FF"/>
                </a:solidFill>
                <a:sym typeface="Wingdings" panose="05000000000000000000" pitchFamily="2" charset="2"/>
              </a:rPr>
              <a:t>Insert data  </a:t>
            </a:r>
            <a:r>
              <a:rPr lang="ko-KR" altLang="en-US" b="1" dirty="0">
                <a:solidFill>
                  <a:srgbClr val="0000FF"/>
                </a:solidFill>
              </a:rPr>
              <a:t>정수로 변환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62480DE-FCCE-74A9-CA1F-A3F1CAF303EB}"/>
              </a:ext>
            </a:extLst>
          </p:cNvPr>
          <p:cNvSpPr txBox="1"/>
          <p:nvPr/>
        </p:nvSpPr>
        <p:spPr>
          <a:xfrm>
            <a:off x="-94656" y="5989881"/>
            <a:ext cx="306818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Using Linked List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365009D-9193-5163-496B-519A8769AE9C}"/>
              </a:ext>
            </a:extLst>
          </p:cNvPr>
          <p:cNvSpPr txBox="1"/>
          <p:nvPr/>
        </p:nvSpPr>
        <p:spPr>
          <a:xfrm>
            <a:off x="2451190" y="3879357"/>
            <a:ext cx="1649773" cy="553998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0000FF"/>
                </a:solidFill>
              </a:rPr>
              <a:t>Sort</a:t>
            </a:r>
          </a:p>
          <a:p>
            <a:pPr algn="ctr"/>
            <a:r>
              <a:rPr lang="en-US" altLang="ko-KR" b="1" dirty="0">
                <a:solidFill>
                  <a:srgbClr val="0000FF"/>
                </a:solidFill>
              </a:rPr>
              <a:t>each bucket</a:t>
            </a:r>
            <a:endParaRPr lang="ko-KR" altLang="en-US" b="1" dirty="0">
              <a:solidFill>
                <a:srgbClr val="0000FF"/>
              </a:solidFill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889A7B32-A43B-27D1-AF27-AC156656FA37}"/>
              </a:ext>
            </a:extLst>
          </p:cNvPr>
          <p:cNvCxnSpPr>
            <a:cxnSpLocks/>
          </p:cNvCxnSpPr>
          <p:nvPr/>
        </p:nvCxnSpPr>
        <p:spPr>
          <a:xfrm>
            <a:off x="5196379" y="4488600"/>
            <a:ext cx="1327150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456059B5-2F3A-D1EC-6834-0D3CAE7F78A5}"/>
              </a:ext>
            </a:extLst>
          </p:cNvPr>
          <p:cNvSpPr txBox="1"/>
          <p:nvPr/>
        </p:nvSpPr>
        <p:spPr>
          <a:xfrm>
            <a:off x="5069469" y="3879219"/>
            <a:ext cx="1649773" cy="553998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0000FF"/>
                </a:solidFill>
              </a:rPr>
              <a:t>Sequentially</a:t>
            </a:r>
          </a:p>
          <a:p>
            <a:pPr algn="ctr"/>
            <a:r>
              <a:rPr lang="en-US" altLang="ko-KR" b="1" dirty="0">
                <a:solidFill>
                  <a:srgbClr val="0000FF"/>
                </a:solidFill>
              </a:rPr>
              <a:t>Assign</a:t>
            </a:r>
            <a:endParaRPr lang="ko-KR" altLang="en-US" b="1" dirty="0">
              <a:solidFill>
                <a:srgbClr val="0000FF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69E3E90-ED13-10ED-1E25-C26578B22716}"/>
              </a:ext>
            </a:extLst>
          </p:cNvPr>
          <p:cNvSpPr txBox="1"/>
          <p:nvPr/>
        </p:nvSpPr>
        <p:spPr>
          <a:xfrm>
            <a:off x="3950804" y="5970027"/>
            <a:ext cx="306818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Sorting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81197E9-9C7B-5AC2-5E3F-3ED9356F3BA9}"/>
              </a:ext>
            </a:extLst>
          </p:cNvPr>
          <p:cNvSpPr txBox="1"/>
          <p:nvPr/>
        </p:nvSpPr>
        <p:spPr>
          <a:xfrm>
            <a:off x="7753357" y="5989881"/>
            <a:ext cx="306818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Arrangement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13839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/>
              <a:t>2</a:t>
            </a:r>
            <a:r>
              <a:rPr lang="en-US" altLang="ko-KR" dirty="0"/>
              <a:t>. Sort </a:t>
            </a:r>
            <a:r>
              <a:rPr lang="en-US" altLang="ko-KR"/>
              <a:t>– Bucket (2)</a:t>
            </a:r>
            <a:endParaRPr lang="en-US" altLang="ko-KR" dirty="0"/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6033337"/>
              </p:ext>
            </p:extLst>
          </p:nvPr>
        </p:nvGraphicFramePr>
        <p:xfrm>
          <a:off x="127651" y="803710"/>
          <a:ext cx="4512007" cy="3749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1200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50111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#include &lt;vector&gt;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#include &lt;algorithm&gt;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FBucketSort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(float*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fn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std::vector&lt;float&gt; b[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fn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=0, bi,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fn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bi =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fn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*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b[bi].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fn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std::sort(b[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].begin(), b[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].end());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fn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for(j=0; j&lt;b[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].size();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++] = b[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main()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temp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float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[] = {0.897, 0.565, 0.656, 0.1234, 0.665, 0.3434};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fn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/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(float);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FBucketSort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fn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while (temp &lt;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FLOATPRINT(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[temp++]);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B74E5F9-F278-B392-F658-5D0E8A7509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3211117"/>
              </p:ext>
            </p:extLst>
          </p:nvPr>
        </p:nvGraphicFramePr>
        <p:xfrm>
          <a:off x="4884044" y="803710"/>
          <a:ext cx="7119891" cy="603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1989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50111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BucketSort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*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size, int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CompareFunction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cmp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max = 0, min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 (int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1;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size;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if 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cmp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((char *)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*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(char *)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max *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&gt;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max =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if 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cmp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((char *)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*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(char *)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min *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&lt;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min =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*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maxElem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malloc(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void *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minElem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malloc(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memcpy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maxElem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(char *)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max *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memcpy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minElem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(char *)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min *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range = *(int *)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maxElem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- *(int *)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minElem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**b = (void **)malloc(range *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(void *));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*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(int *)malloc(range *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(int)); // </a:t>
                      </a: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각 버킷의 크기를 저장하는 배열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for (int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range;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b[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malloc(size *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0; // </a:t>
                      </a: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초기화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for (int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size;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int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b_idx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cmp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((char *)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*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minElem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memcpy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((char *)b[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b_idx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+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b_idx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*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(char *)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*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b_idx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for (int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range;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qsort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(b[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cmp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 (int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range;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memcpy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((char *)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*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b[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*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+=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free(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maxElem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free(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minElem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 (int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range;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free(b[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free(b);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free(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07D7EE4A-C40A-371B-FD81-531BEB2252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5076501"/>
              </p:ext>
            </p:extLst>
          </p:nvPr>
        </p:nvGraphicFramePr>
        <p:xfrm>
          <a:off x="1111859" y="4852737"/>
          <a:ext cx="3772185" cy="19860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7218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9860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typedef int (*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CompareFunction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)(const void *, const void *);</a:t>
                      </a:r>
                      <a:b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CompareInt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(const void *a, const void *b)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return (*(int *)a - *(int *)b);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CompareFloat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(const void *a, const void *b)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float diff = (*(float *)a - *(float *)b);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return ((diff &gt; 0) ? 1 : ((diff &lt; 0) ? -1 : 0));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CompareDouble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(const void *a, const void *b)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double diff = (*(double *)a - *(double *)b);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return (diff &gt; 0 ? 1 : (diff &lt; 0 ? -1 : 0));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9A14748-11BD-7DEB-2974-E7D6EEBCFA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0965896"/>
              </p:ext>
            </p:extLst>
          </p:nvPr>
        </p:nvGraphicFramePr>
        <p:xfrm>
          <a:off x="9079545" y="5528110"/>
          <a:ext cx="2924390" cy="1310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2439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26091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main()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temp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[] = {64, 25, 12, 22, 11};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n =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/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BucketSort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n,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(int),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CompareInt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while (temp &lt;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INTPRINT(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[temp++]);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6529904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/>
              <a:t>2</a:t>
            </a:r>
            <a:r>
              <a:rPr lang="en-US" altLang="ko-KR" dirty="0"/>
              <a:t>. Sort </a:t>
            </a:r>
            <a:r>
              <a:rPr lang="en-US" altLang="ko-KR"/>
              <a:t>– Bingo</a:t>
            </a:r>
            <a:endParaRPr lang="en-US" altLang="ko-KR" dirty="0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3695420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빙고 정렬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가장 작은 요소를 찾고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선택 정렬과 유사하게 동작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요소의 반복이 잦다면 효율적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요소 수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 log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배열크기 일 때 좋음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요소수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배열 수 일 때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안좋음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6096587"/>
              </p:ext>
            </p:extLst>
          </p:nvPr>
        </p:nvGraphicFramePr>
        <p:xfrm>
          <a:off x="8084457" y="884448"/>
          <a:ext cx="3713114" cy="466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311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5571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BingoSort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b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nb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max,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n_pos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s_pos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size;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b = (b &lt;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 ? b :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];//min value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nb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nb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 ?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nb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: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];//max value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max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nb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n_pos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while(b &lt;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nb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s_pos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n_pos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for(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s_pos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if(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b){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Swap(&amp;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&amp;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n_pos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n_pos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else if(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nb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nb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b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nb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nb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max;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3975994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/>
              <a:t>2</a:t>
            </a:r>
            <a:r>
              <a:rPr lang="en-US" altLang="ko-KR" dirty="0"/>
              <a:t>. Sort </a:t>
            </a:r>
            <a:r>
              <a:rPr lang="en-US" altLang="ko-KR"/>
              <a:t>– Shell</a:t>
            </a:r>
            <a:endParaRPr lang="en-US" altLang="ko-KR" dirty="0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1267934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쉘 정렬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 Insertion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sort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의 변형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(variation)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으로 먼 항목의 교환 허용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insertio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은 주위 원소 교환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삽입 정렬 대체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스택 오버헤드 호출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재귀가 특정 제한 초과 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중대형 데이터 세트에 사용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7597852"/>
              </p:ext>
            </p:extLst>
          </p:nvPr>
        </p:nvGraphicFramePr>
        <p:xfrm>
          <a:off x="8084457" y="884448"/>
          <a:ext cx="3713114" cy="411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311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5571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CalculateGap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size){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h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while(h&lt;size/3)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h = 3*h +1;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return h;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ShellSort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gap,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key,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//If not use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CalculateGap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use "gap = size/2; gap &gt; 0; gap/=2" in for()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//If use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CalculateGap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use "gap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CalculateGap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(size); gap &gt; 0; gap /= 3" in for()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for(gap = size/2; gap &gt; 0; gap/=2){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for(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=gap;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key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for(j=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j&gt;=gap &amp;&amp;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[j-gap] &gt; key; j -=gap)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[j-gap];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[j]=key;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C7673FF3-73F9-E564-BC63-001FA7100EE5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94429" y="1363452"/>
            <a:ext cx="3858419" cy="247432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122285D-E0E8-6C4A-AD44-5E8077AB71F1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6690" y="4196472"/>
            <a:ext cx="4312672" cy="211943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C7CD3A8-252C-D9CB-56A1-0F56E447880F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312247" y="1601812"/>
            <a:ext cx="3789784" cy="2119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74519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2</a:t>
            </a:r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Sort – </a:t>
            </a:r>
            <a:r>
              <a:rPr lang="en-US" altLang="ko-KR" dirty="0"/>
              <a:t>Tim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3735198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팀 정렬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병합 정렬과 삽입 정렬에서 파생된 하이브리드 정렬 알고리즘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python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에서 사용되는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sorted(),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list.sort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에서 사용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기존 순서를 활용하여 비교 및 교환 횟수를 최소화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스택에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run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을 넣는다고 가정할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떄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r1, r2, r3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순으로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넣어짐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|r1| &gt; |r2|, |r1| &gt; |r2| + |r3|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만족시켜야 함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스택에 쌓이는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memory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크기는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logN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미만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최적화 트릭은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section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내 최소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최대를 기준으로 다른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section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내 범위를 구분함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Galloping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logN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5299913"/>
              </p:ext>
            </p:extLst>
          </p:nvPr>
        </p:nvGraphicFramePr>
        <p:xfrm>
          <a:off x="8084457" y="884448"/>
          <a:ext cx="3713114" cy="265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311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5571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TimSort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j, left, mid, right;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size;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+= THRESHOLD)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PartialInsertion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(i+THRESHOLD-1 &lt; size-1) ? (i+THRESHOLD-1) : (size-1), 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 (j = THRESHOLD; j &lt; size; j *= 2)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for (left = 0; left &lt; size; left += 2 * j)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mid = left + j - 1;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right = (left+2*j-1 &lt; size-1) ? (left+2*j-1) : (size-1);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Merge(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left, mid, right);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pSp>
        <p:nvGrpSpPr>
          <p:cNvPr id="7" name="그룹 6">
            <a:extLst>
              <a:ext uri="{FF2B5EF4-FFF2-40B4-BE49-F238E27FC236}">
                <a16:creationId xmlns:a16="http://schemas.microsoft.com/office/drawing/2014/main" id="{656E3415-189E-BA9D-0A88-CF15942A7D04}"/>
              </a:ext>
            </a:extLst>
          </p:cNvPr>
          <p:cNvGrpSpPr/>
          <p:nvPr/>
        </p:nvGrpSpPr>
        <p:grpSpPr>
          <a:xfrm>
            <a:off x="3351390" y="2210328"/>
            <a:ext cx="4230510" cy="4420507"/>
            <a:chOff x="2176462" y="242887"/>
            <a:chExt cx="7839075" cy="8136405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3B8859B6-A84B-B699-00BB-07C9C24287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76462" y="242887"/>
              <a:ext cx="7839075" cy="6372225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F6557411-7641-3401-EE27-C7E10238C2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76462" y="6588592"/>
              <a:ext cx="5410200" cy="17907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8841805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/>
              <a:t>2</a:t>
            </a:r>
            <a:r>
              <a:rPr lang="en-US" altLang="ko-KR" dirty="0"/>
              <a:t>. Sort </a:t>
            </a:r>
            <a:r>
              <a:rPr lang="en-US" altLang="ko-KR"/>
              <a:t>– Comb</a:t>
            </a:r>
            <a:endParaRPr lang="en-US" altLang="ko-KR" dirty="0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2253338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콤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정렬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 1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보다 큰 간격을 사용해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bubble sort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개선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간격은 큰 값으로 시작하고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에 도달할 때까지 모든 반복에서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1.3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배로 감속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하나 이상의 반전 제거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7858442"/>
              </p:ext>
            </p:extLst>
          </p:nvPr>
        </p:nvGraphicFramePr>
        <p:xfrm>
          <a:off x="8084457" y="884448"/>
          <a:ext cx="3713114" cy="3383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311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5571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CombSort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gap = size;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bool swapped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while (gap &gt; 1 || swapped)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if (gap &gt;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gap = gap * 10 / 13;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gap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swapped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for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gap &lt; size;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if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gap])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Swap(&amp;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&amp;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gap]);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swapped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8768169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2</a:t>
            </a:r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Sort – </a:t>
            </a:r>
            <a:r>
              <a:rPr lang="en-US" altLang="ko-KR" dirty="0"/>
              <a:t>Pigeon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3157126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비둘기집 정렬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요소 수와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거의 동일한 요소 목록을 정렬하는데 적합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Counting sort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와 유사하지만 항목을 두 번 이동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한번은 버킷 배열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다른 한 번은 최종 대상으로 이동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9478187"/>
              </p:ext>
            </p:extLst>
          </p:nvPr>
        </p:nvGraphicFramePr>
        <p:xfrm>
          <a:off x="8084457" y="884448"/>
          <a:ext cx="3713114" cy="4846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311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5571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PigeonholeSort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[], int size)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min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[0], max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index;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p_hole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1;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size;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if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min)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min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if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 max)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max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max - min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p_hole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(int*)malloc(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 (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p_hole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 (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size;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p_hole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- min]++;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index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while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p_hole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 0)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[index++]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min;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p_hole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]--;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free(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p_hole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2AEB674F-9435-3210-AAC6-4C1CE7BF58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429" y="1551659"/>
            <a:ext cx="5782898" cy="269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55826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/>
              <a:t>2</a:t>
            </a:r>
            <a:r>
              <a:rPr lang="en-US" altLang="ko-KR" dirty="0"/>
              <a:t>. Sort </a:t>
            </a:r>
            <a:r>
              <a:rPr lang="en-US" altLang="ko-KR"/>
              <a:t>– Cycle</a:t>
            </a:r>
            <a:endParaRPr lang="en-US" altLang="ko-KR" dirty="0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3491622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사이클 정렬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추가 저장 공간이 필요 없음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내부 정렬 알고리즘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메모리에 대한 최소 쓰기 횟수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어레이가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eeprom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또는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flash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에 저장되어 있을 때 유용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대부분 사용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불안정한 정렬 알고리즘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메모리 쓰기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스왑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작업에 비용이 많이 드는 상황에 가장 적합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2959470"/>
              </p:ext>
            </p:extLst>
          </p:nvPr>
        </p:nvGraphicFramePr>
        <p:xfrm>
          <a:off x="6527071" y="2079979"/>
          <a:ext cx="5270500" cy="4480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705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5571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item, pos,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size - 1;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item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pos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for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+ 1;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size;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++)//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해당 원소의 정확한 위치 찾기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if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item)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pos++;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if (pos ==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)//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이미 제자리에 있는 경우 건너뛰기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continue;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while (item ==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[pos])//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현재 원소를 올바른 위치로 이동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Swap(&amp;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[pos], &amp;item);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while (pos !=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{//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나머지 순환 도는 부분 처리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for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+ 1;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size;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if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item)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    pos++;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while (item ==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[pos])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pos++;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Swap(&amp;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[pos], &amp;item);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DAD9069-EE85-D165-09DC-D46C1888B4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624605"/>
              </p:ext>
            </p:extLst>
          </p:nvPr>
        </p:nvGraphicFramePr>
        <p:xfrm>
          <a:off x="394429" y="1744699"/>
          <a:ext cx="4718959" cy="481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18959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5571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[] = {10, 5, 2, 3}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index = 0 1 2 3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cycle_start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item = 10 =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 position where we put the item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 =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cycle_start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=pos+1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while(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if 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item)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pos++;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We put 10 at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[3] and change item to old value of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[3].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[] = {10, 5, 2, 10}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item = 3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Again rotate rest cycle that start with index '0’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 position where we put the item = 3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we swap item with element at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[1] now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[] = {10, 3, 2, 10}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item = 5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Again rotate rest cycle that start with index '0' and item = 5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we swap item with element at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[2].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[] = {10, 3, 5, 10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item = 2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Again rotate rest cycle that start with index '0' and item = 2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[] = {2, 3, 5, 10}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Above is one iteration for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cycle_stat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0.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Repeat above steps for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cycle_start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1, 2, ..n-2</a:t>
                      </a:r>
                      <a:endParaRPr lang="ko-KR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323448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293787-08E9-6995-8908-79AFD18C57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D3E105A5-CD20-DB07-D167-BC89BD2854AB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B43C97F-4DCE-A4B5-C377-1C40E8836CCC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D55AB6-7E21-43D7-3F35-A42432C2B95B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B510FB37-B2A7-8374-F8AA-346A8A1668A5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6A56EF-EA04-D69A-F1A5-C74F1C829E6D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Array – (2)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E5C0CFF-8D87-39D6-FDAA-03F1E730DAF3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56292566-60B6-0873-2C85-D1DF968DC05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6C2662F8-77C2-43E7-3F08-B3C06A71E0D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2ED6D677-8F15-78FE-10B7-DD0270BE0E0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A2E6A9C5-9F1C-A646-33D8-2FD6D1042ED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9622" y="921658"/>
            <a:ext cx="5258876" cy="2876136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7638CD27-39C3-3963-F7EF-38FA28480AFD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10172" y="1006618"/>
            <a:ext cx="6449875" cy="3906262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3D399745-AFEF-BBFE-91FB-84A79F16E1C7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9622" y="3377762"/>
            <a:ext cx="5903843" cy="3314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83563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/>
              <a:t>2</a:t>
            </a:r>
            <a:r>
              <a:rPr lang="en-US" altLang="ko-KR" dirty="0"/>
              <a:t>. Sort </a:t>
            </a:r>
            <a:r>
              <a:rPr lang="en-US" altLang="ko-KR"/>
              <a:t>– Cocktail</a:t>
            </a:r>
            <a:endParaRPr lang="en-US" altLang="ko-KR" dirty="0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465835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칵테일 정렬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 bubble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정렬의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variation(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배열을 양방향으로 교대로 탐색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대규모 배열에 효율적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4337276"/>
              </p:ext>
            </p:extLst>
          </p:nvPr>
        </p:nvGraphicFramePr>
        <p:xfrm>
          <a:off x="6355597" y="1053814"/>
          <a:ext cx="5270500" cy="5577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705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5571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cocktailSort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bool swapped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start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end = size - 1;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b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while (swapped) {//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오른쪽 방향으로 배열을 통과하면서 큰 값들을 정렬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swapped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for (int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start;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end;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if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+ 1])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Swap(&amp;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&amp;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+ 1]);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swapped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if(!swapped)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break;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//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가장 큰 값이 마지막에 위치하도록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값을 감소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end--;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//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왼쪽 방향으로 배열을 통과하면서 작은 값들을 정렬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swapped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for (int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end - 1;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&gt;= start;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if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+ 1])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Swap(&amp;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&amp;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+ 1]);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swapped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//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가장 작은 값이 첫 번째에 위치하도록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값을 증가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4C5C0A0C-5BAB-98AB-D27B-ADF50BBEEA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830" y="1648221"/>
            <a:ext cx="5596064" cy="3040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44217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/>
              <a:t>2</a:t>
            </a:r>
            <a:r>
              <a:rPr lang="en-US" altLang="ko-KR" dirty="0"/>
              <a:t>. Sort </a:t>
            </a:r>
            <a:r>
              <a:rPr lang="en-US" altLang="ko-KR"/>
              <a:t>– Bitonic</a:t>
            </a:r>
            <a:endParaRPr lang="en-US" altLang="ko-KR" dirty="0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1781749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바이토닉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정렬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항상 미리 정의된 순서로 요소를 비교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정렬할 요소 개수가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2^n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일 경우에만 수행 가능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하드웨어 및 병렬 프로세스 어레이 구현에 적합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Bitonic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증가한 다음 감소하는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Sequence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1538088"/>
              </p:ext>
            </p:extLst>
          </p:nvPr>
        </p:nvGraphicFramePr>
        <p:xfrm>
          <a:off x="6480503" y="1169719"/>
          <a:ext cx="5398593" cy="502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985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5571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BitonicMerge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[], int low,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cnt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if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cnt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 1)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int k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cnt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/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for (int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low;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low + k;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if ((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k]) ==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// Swap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and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i+k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if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is 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int temp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k];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k] = temp;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BitonicMerge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low, k,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BitonicMerge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low + k, k,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BitonicSort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low,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cnt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if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cnt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 1)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int k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cnt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/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//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비트단위로 정렬하는 함수 호출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증가하는 순서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BitonicSort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low, k, 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//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비트단위로 정렬된 배열을 역순으로 정렬하는 함수 호출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감소하는 순서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BitonicSort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low + k, k,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//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비트단위로 정렬된 두 배열을 합병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BitonicMerge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low,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cnt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3A79C267-7C42-80A6-5145-FDB9E93C26C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12903" y="2285931"/>
            <a:ext cx="5929806" cy="2588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53459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2</a:t>
            </a:r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Sort – </a:t>
            </a:r>
            <a:r>
              <a:rPr lang="en-US" altLang="ko-KR" dirty="0"/>
              <a:t>Tree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9700435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트리 정렬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 Binary Search Tree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를 기반으로 하는 정렬 알고리즘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BST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를 생성한 다음 생성된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BST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에서 순차 순회를 수행해 정렬된 순서로 요소를 가져옴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Splay tree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를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BST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로 사용하는 경우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적응형 정렬이라는 추가 속성이 있음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가상 입력에 대한 작업 시간이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O(n log n)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보다 빠름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9487768"/>
              </p:ext>
            </p:extLst>
          </p:nvPr>
        </p:nvGraphicFramePr>
        <p:xfrm>
          <a:off x="1438443" y="1795499"/>
          <a:ext cx="4081245" cy="3749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8124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5571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typedef struct Node{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key;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struct Node* left;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struct Node* right;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}Node;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Node*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createNode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Node*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newNode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(Node*)malloc(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(Node));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newNode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-&gt;key = key;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newNode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-&gt;left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newNode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-&gt;right = NULL;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newNode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Node* Insert(Node* root, int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if(root == NULL)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createNode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(key);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if(key &lt; root-&gt;key)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root-&gt;left = Insert(root-&gt;left, key);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 if(key &gt; root-&gt;key)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root-&gt;right = Insert(root-&gt;right, key);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root;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9103FC29-8210-40F0-83FD-F6FB82C315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5841357"/>
              </p:ext>
            </p:extLst>
          </p:nvPr>
        </p:nvGraphicFramePr>
        <p:xfrm>
          <a:off x="6400800" y="1795499"/>
          <a:ext cx="4081245" cy="265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8124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5839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InorderTraversal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(Node* root, 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if(root != NULL){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InorderTraversal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(root-&gt;left,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[(*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)++] = root-&gt;key;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InorderTraversal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(root-&gt;right,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TreeSort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0, index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Node* root = NULL;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root = Insert(root,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InorderTraversal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(root,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&amp;index);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7226721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/>
              <a:t>2</a:t>
            </a:r>
            <a:r>
              <a:rPr lang="en-US" altLang="ko-KR" dirty="0"/>
              <a:t>. Sort </a:t>
            </a:r>
            <a:r>
              <a:rPr lang="en-US" altLang="ko-KR"/>
              <a:t>– qsort</a:t>
            </a:r>
            <a:r>
              <a:rPr lang="en-US" altLang="ko-KR" dirty="0"/>
              <a:t>()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0924117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(void* base,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size_t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num,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size_t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size, int (*comparator)(const void*,const void*));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Quick Sort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알고리즘을 사용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Comparator()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는 두 인수를 사용하여 상대적 순서를 결정하는 논리 포함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(return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값이 양수일 때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swap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(1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번인자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– 2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번인자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&gt;0 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오름차순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(2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번인자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– 1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번인자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)&gt;0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내림차순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3731634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2. Sort – STL std::sort()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75307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#include &lt;algorithm&gt;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/>
        </p:nvGraphicFramePr>
        <p:xfrm>
          <a:off x="6527071" y="2079979"/>
          <a:ext cx="5270500" cy="4480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705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5571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item, pos,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size - 1;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item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pos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for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+ 1;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size;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++)//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해당 원소의 정확한 위치 찾기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if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item)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pos++;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if (pos ==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)//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이미 제자리에 있는 경우 건너뛰기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continue;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while (item ==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[pos])//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현재 원소를 올바른 위치로 이동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Swap(&amp;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[pos], &amp;item);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while (pos !=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{//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나머지 순환 도는 부분 처리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for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+ 1;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size;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if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item)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    pos++;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while (item ==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[pos])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pos++;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Swap(&amp;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[pos], &amp;item);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8444501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1C6D51-F7A7-3F37-31AD-341944AA5B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2330D765-8C4A-472E-E1B0-E05337409AB4}"/>
              </a:ext>
            </a:extLst>
          </p:cNvPr>
          <p:cNvGrpSpPr/>
          <p:nvPr/>
        </p:nvGrpSpPr>
        <p:grpSpPr>
          <a:xfrm>
            <a:off x="0" y="0"/>
            <a:ext cx="12192000" cy="1368592"/>
            <a:chOff x="0" y="1453300"/>
            <a:chExt cx="12192000" cy="137340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B54E2147-2A91-F7C0-FC02-AF3EE2BA9B37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308E9DD-692B-D104-7335-77DC5DAB911C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381000">
                      <a:srgbClr val="FF0000">
                        <a:alpha val="40000"/>
                      </a:srgb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Algorithm</a:t>
              </a:r>
              <a:endParaRPr lang="ko-KR" altLang="en-US" sz="7200" b="1" dirty="0">
                <a:solidFill>
                  <a:schemeClr val="bg1"/>
                </a:solidFill>
                <a:effectLst>
                  <a:glow rad="381000">
                    <a:srgbClr val="FF0000">
                      <a:alpha val="40000"/>
                    </a:srgb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FE250D5-3FE5-DDC0-8DDC-B85F74E7F3E9}"/>
              </a:ext>
            </a:extLst>
          </p:cNvPr>
          <p:cNvSpPr txBox="1"/>
          <p:nvPr/>
        </p:nvSpPr>
        <p:spPr>
          <a:xfrm>
            <a:off x="182947" y="1513295"/>
            <a:ext cx="115951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Search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Sorting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254000">
                    <a:srgbClr val="0000FF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Recursion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Backtracking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Greedy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Dynamic Programming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Pattern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Divide and Conquer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Mathematical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Geometric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Bitwise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Randomized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Branch and Bound</a:t>
            </a:r>
            <a:endParaRPr lang="ko-KR" altLang="en-US" sz="2400" b="1" dirty="0">
              <a:solidFill>
                <a:schemeClr val="bg1"/>
              </a:solidFill>
              <a:effectLst>
                <a:glow rad="127000">
                  <a:schemeClr val="tx1">
                    <a:alpha val="40000"/>
                  </a:schemeClr>
                </a:glo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0457984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3. Recursion 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425D54C-5395-A033-3CAD-7511C8C6FD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9309734"/>
              </p:ext>
            </p:extLst>
          </p:nvPr>
        </p:nvGraphicFramePr>
        <p:xfrm>
          <a:off x="177800" y="868119"/>
          <a:ext cx="9004300" cy="3931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043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5871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Recursion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함수가 자신을 직접 또는 간접적으로 호출하는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process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문제를 작은 하위 문제로 분해하여 해결하는 능력이며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각 하위 문제는 동일한 방식으로 해결될 수 있음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장점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복잡한 문제를 단순화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이해하기 쉬운 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메모리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성능 면에서 반복보다 효율성이 떨어짐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디버그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이해가 어려움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스택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오버플로우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발생 가능성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유형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Direct Recursion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- Tail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Recursion 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다른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recursion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보다 최적화 될 수 있어 더 나은 것으로 간주됨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top to bottom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parameter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누적 값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(accumulated value)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전달하여 강제적으로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Tail Recursion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으로도 만들 수 있음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- Head Recursion -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bottom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to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top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- Tree Recursion 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재귀 함수가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번 이상 자신을 호출하는 경우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Linear Recursion: recursion function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자신을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번만 호출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- Nested Recursion 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재귀 함수 인자에 재귀 함수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Indirect Recursion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- 2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개 이상의 함수가 있을 수 있고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순환 방식으로 서로 호출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Recursion vs Iteration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Recursion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코드 크기가 작고 시간 복잡도가 문제되지 않을 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Iteration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코드 크기와 시간 복잡도 균형을 맞출 때 사용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Recursion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시공간 복잡도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속도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메모리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overhead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면에서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Iteration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성능이 떨어짐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Implicit Recursion: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명시적 재귀 호출을 하지 않고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자신을 호출할 때 발생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무한 간접 재귀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호출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2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 이상 호출 등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717D7709-9ECA-9463-F317-60F070827F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1603628"/>
              </p:ext>
            </p:extLst>
          </p:nvPr>
        </p:nvGraphicFramePr>
        <p:xfrm>
          <a:off x="177800" y="4869511"/>
          <a:ext cx="1526321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632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fun(int n) 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(n &gt; 0) 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n &lt;&lt; " ";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fun(n - 1);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main() 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x = 3;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fun(x);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3EF8679F-B38C-393B-78AF-01E85A64C34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4EA93A7-4190-115A-6E28-0FBA7E44C858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BB1D9EE2-A56E-4458-73E9-DB81960AB0BC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411E4BC6-E785-08CE-113D-BE34E1D2D26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088B6D58-13D4-D2BE-99B5-8235ED2A0B9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A48CFA3E-8CEC-FAD6-87D6-7AD91E5514A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643AA5AD-1CE2-D79A-AFAD-EB8E4F044A2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7001790-E814-C9B0-B984-9CF6BBC71E99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E884667-4101-E08B-A838-9B1BDE71EAF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E4A3F739-2990-C9AB-3198-8255915602F7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34D10628-9EE0-CA6F-1562-954EE056244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64275E0E-CC55-937D-65C5-B9DE7B606A88}"/>
              </a:ext>
            </a:extLst>
          </p:cNvPr>
          <p:cNvSpPr txBox="1"/>
          <p:nvPr/>
        </p:nvSpPr>
        <p:spPr>
          <a:xfrm>
            <a:off x="522932" y="5750043"/>
            <a:ext cx="126585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Tail Recursion</a:t>
            </a:r>
            <a:endParaRPr lang="ko-KR" altLang="en-US" dirty="0"/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F8629711-0B43-0627-4C5B-2FC5B5F586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325781"/>
              </p:ext>
            </p:extLst>
          </p:nvPr>
        </p:nvGraphicFramePr>
        <p:xfrm>
          <a:off x="1862666" y="4869511"/>
          <a:ext cx="1526321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632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fun(int n) 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(n &gt; 0) 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fun(n - 1);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n &lt;&lt; " ";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main() 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x = 3;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fun(x);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4C290EEE-F20E-7BE6-1924-73F6440CFEEA}"/>
              </a:ext>
            </a:extLst>
          </p:cNvPr>
          <p:cNvSpPr txBox="1"/>
          <p:nvPr/>
        </p:nvSpPr>
        <p:spPr>
          <a:xfrm>
            <a:off x="2123131" y="5750043"/>
            <a:ext cx="126585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Head Recursion</a:t>
            </a:r>
            <a:endParaRPr lang="ko-KR" altLang="en-US" dirty="0"/>
          </a:p>
        </p:txBody>
      </p: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75E27DA3-EB7F-ACBA-E5E6-6D97471754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8397624"/>
              </p:ext>
            </p:extLst>
          </p:nvPr>
        </p:nvGraphicFramePr>
        <p:xfrm>
          <a:off x="3542448" y="4869511"/>
          <a:ext cx="1526321" cy="1965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632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fun(int n) 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(n &gt; 0) 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n &lt;&lt; " ";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fun(n - 1);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fun(n - 1);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main() 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x = 3;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fun(x);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6CD20860-F933-7968-E96F-0CA67C27FFEC}"/>
              </a:ext>
            </a:extLst>
          </p:cNvPr>
          <p:cNvSpPr txBox="1"/>
          <p:nvPr/>
        </p:nvSpPr>
        <p:spPr>
          <a:xfrm>
            <a:off x="3802913" y="5885446"/>
            <a:ext cx="126585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Tree Recursion</a:t>
            </a:r>
            <a:endParaRPr lang="ko-KR" altLang="en-US" dirty="0"/>
          </a:p>
        </p:txBody>
      </p:sp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1479E960-F3E9-830E-5242-E17D35EFA5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4047326"/>
              </p:ext>
            </p:extLst>
          </p:nvPr>
        </p:nvGraphicFramePr>
        <p:xfrm>
          <a:off x="5222230" y="4869511"/>
          <a:ext cx="1684866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848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fun(int n) 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(n &gt; 100)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n - 10;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fun(fun(n + 11));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main() 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 = fun(95);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 " &lt;&lt; r;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91B97C76-E3B1-8F13-42AB-632599C4FE71}"/>
              </a:ext>
            </a:extLst>
          </p:cNvPr>
          <p:cNvSpPr txBox="1"/>
          <p:nvPr/>
        </p:nvSpPr>
        <p:spPr>
          <a:xfrm>
            <a:off x="5794701" y="5750043"/>
            <a:ext cx="1265856" cy="369332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Nested Recursion</a:t>
            </a:r>
            <a:endParaRPr lang="ko-KR" altLang="en-US" dirty="0"/>
          </a:p>
        </p:txBody>
      </p: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0D9F9CD5-057F-8E81-3424-644B802CD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090363"/>
              </p:ext>
            </p:extLst>
          </p:nvPr>
        </p:nvGraphicFramePr>
        <p:xfrm>
          <a:off x="9385258" y="868118"/>
          <a:ext cx="1684866" cy="265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848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funB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n);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funA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n) 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(n &gt; 0) 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&lt;&lt;" "&lt;&lt; n;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funB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 - 1);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funB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n) 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(n &gt; 1) 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&lt;&lt;" "&lt;&lt; n;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funA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 / 2);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main() 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funA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(20);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7CCD07FB-E91E-A43B-ACD0-96BE4E60687C}"/>
              </a:ext>
            </a:extLst>
          </p:cNvPr>
          <p:cNvSpPr txBox="1"/>
          <p:nvPr/>
        </p:nvSpPr>
        <p:spPr>
          <a:xfrm>
            <a:off x="10089619" y="2742604"/>
            <a:ext cx="994832" cy="369332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Indirect Recursion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6808199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CE09C6-96BD-6CB3-E129-E9F8D675A7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3018249B-EAC9-45AE-3D83-55432436826C}"/>
              </a:ext>
            </a:extLst>
          </p:cNvPr>
          <p:cNvGrpSpPr/>
          <p:nvPr/>
        </p:nvGrpSpPr>
        <p:grpSpPr>
          <a:xfrm>
            <a:off x="0" y="0"/>
            <a:ext cx="12192000" cy="1368592"/>
            <a:chOff x="0" y="1453300"/>
            <a:chExt cx="12192000" cy="137340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EDE3308D-678B-3ADE-5C31-E288486D3C7E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FF480C4-28AA-B607-C6F2-F25947235373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381000">
                      <a:srgbClr val="FF0000">
                        <a:alpha val="40000"/>
                      </a:srgb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Algorithm</a:t>
              </a:r>
              <a:endParaRPr lang="ko-KR" altLang="en-US" sz="7200" b="1" dirty="0">
                <a:solidFill>
                  <a:schemeClr val="bg1"/>
                </a:solidFill>
                <a:effectLst>
                  <a:glow rad="381000">
                    <a:srgbClr val="FF0000">
                      <a:alpha val="40000"/>
                    </a:srgb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BE8A568-8A60-5426-DBC9-80A3981E9E10}"/>
              </a:ext>
            </a:extLst>
          </p:cNvPr>
          <p:cNvSpPr txBox="1"/>
          <p:nvPr/>
        </p:nvSpPr>
        <p:spPr>
          <a:xfrm>
            <a:off x="182947" y="1513295"/>
            <a:ext cx="115951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Search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Sorting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Recursion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254000">
                    <a:srgbClr val="0000FF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Backtracking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Greedy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Dynamic Programming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Pattern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Divide and Conquer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Mathematical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Geometric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Bitwise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Randomized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Branch and Bound</a:t>
            </a:r>
            <a:endParaRPr lang="ko-KR" altLang="en-US" sz="2400" b="1" dirty="0">
              <a:solidFill>
                <a:schemeClr val="bg1"/>
              </a:solidFill>
              <a:effectLst>
                <a:glow rad="127000">
                  <a:schemeClr val="tx1">
                    <a:alpha val="40000"/>
                  </a:schemeClr>
                </a:glo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5365873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4606A7-3CB4-C46A-B082-09888924E2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84B9EDE-9C16-E609-F3AF-75CACAF4A321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4. Backtracking 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2CB6902-34F8-5DBC-81E1-44C139B31B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0192190"/>
              </p:ext>
            </p:extLst>
          </p:nvPr>
        </p:nvGraphicFramePr>
        <p:xfrm>
          <a:off x="177800" y="868119"/>
          <a:ext cx="6398098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9809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3099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Backtracking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계산 문제를 해결하기 위해 가능한 모든 조합을 검색하는 것을 고려하는 알고리즘 기술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유형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Decision Problem(a feasible solution)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Optimization Problem(best solution)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Enumeration Problem(all feasible solution)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601641B5-7D91-A856-8223-6DA722FF1605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FB48D29-74AB-1672-BB54-50E7632A0E07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3E6CDDC7-007F-8163-DBDA-D70F7B032507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A7AC7658-D37F-FE28-0C74-9BDFA391949B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E13321EB-465C-26B6-CC55-E9E8EDB92D6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850CE3A3-EC0F-27DB-313F-9EAA651489D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BA0CA175-C8B8-B518-767F-BF7F6F36A34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765CD592-674A-41AB-3A67-8DC3F1FFE359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BF958A20-53C8-C178-6C6A-231D104A927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3F272898-315C-1CEF-D4B8-341982D00DD4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0E116D20-8425-BB85-DC21-BEC66DEED14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2555433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066538-7A29-3C0C-3121-ECA33B90EF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" name="표 33">
            <a:extLst>
              <a:ext uri="{FF2B5EF4-FFF2-40B4-BE49-F238E27FC236}">
                <a16:creationId xmlns:a16="http://schemas.microsoft.com/office/drawing/2014/main" id="{DB7A7C62-29C9-88F9-4C26-7CF779A364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2957585"/>
              </p:ext>
            </p:extLst>
          </p:nvPr>
        </p:nvGraphicFramePr>
        <p:xfrm>
          <a:off x="9283813" y="932712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AB056CA3-DE97-B686-97DE-E95190C7C6C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4. Backtracking – Knight Tour 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0BB1B3B-A47A-1A57-5BF5-644C7B8AE8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9901924"/>
              </p:ext>
            </p:extLst>
          </p:nvPr>
        </p:nvGraphicFramePr>
        <p:xfrm>
          <a:off x="177799" y="868119"/>
          <a:ext cx="6839017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3901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3099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Knight Tour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Chess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의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Knight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 X M board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의 모든 점을 지나가는지 여부 확인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핵심 아이디어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Recursion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통해 이동할 다음 좌표를 검사해서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true/false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반환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가능한 좌표이면 이동 횟수 표시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아니면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-1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표시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Knight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8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방향으로 이동 가능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오른쪽 표 참고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참고 사이트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https://en.wikipedia.org/wiki/Knight%27s_tour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BC04C558-23AA-9B66-3ECD-4195CC1E9C79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9247C61-5C08-1E80-A10C-308A30BACD95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5C3491D0-3A2C-929D-EAFD-EC7D1EB72431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39C46B88-3298-7A26-3485-2EE28E37BA32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CE58D1D7-23EF-15D9-4ABD-69B80E4EA44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AE0D1384-83EE-6426-299C-9C7BCE06370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748B1AD9-BC31-7A99-B696-1925ECFDB4C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D9ECD403-DC89-2BB1-75F5-F6C075DA7B7B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678BF61B-DC32-2DC4-D2A4-D47ED43A42B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7A4601EF-7357-F06C-96B4-4BD165F03DB5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1B67E502-CD89-0E87-9518-4A2FB237B93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D8F272CF-727B-AA2F-77B3-1279588F9E92}"/>
              </a:ext>
            </a:extLst>
          </p:cNvPr>
          <p:cNvSpPr txBox="1"/>
          <p:nvPr/>
        </p:nvSpPr>
        <p:spPr>
          <a:xfrm>
            <a:off x="9185745" y="3429000"/>
            <a:ext cx="2646947" cy="553998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0000FF"/>
                </a:solidFill>
              </a:rPr>
              <a:t>Knight’s</a:t>
            </a:r>
          </a:p>
          <a:p>
            <a:pPr algn="ctr"/>
            <a:r>
              <a:rPr lang="en-US" altLang="ko-KR" b="1" dirty="0">
                <a:solidFill>
                  <a:srgbClr val="0000FF"/>
                </a:solidFill>
              </a:rPr>
              <a:t>movement direction</a:t>
            </a:r>
            <a:endParaRPr lang="ko-KR" altLang="en-US" b="1" dirty="0">
              <a:solidFill>
                <a:srgbClr val="0000FF"/>
              </a:solidFill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7794714B-40A5-4F7E-FF14-F1B2019063A2}"/>
              </a:ext>
            </a:extLst>
          </p:cNvPr>
          <p:cNvGrpSpPr/>
          <p:nvPr/>
        </p:nvGrpSpPr>
        <p:grpSpPr>
          <a:xfrm>
            <a:off x="9709202" y="1284580"/>
            <a:ext cx="1600148" cy="676828"/>
            <a:chOff x="9709202" y="1284580"/>
            <a:chExt cx="1600148" cy="676828"/>
          </a:xfrm>
        </p:grpSpPr>
        <p:cxnSp>
          <p:nvCxnSpPr>
            <p:cNvPr id="17" name="직선 화살표 연결선 16">
              <a:extLst>
                <a:ext uri="{FF2B5EF4-FFF2-40B4-BE49-F238E27FC236}">
                  <a16:creationId xmlns:a16="http://schemas.microsoft.com/office/drawing/2014/main" id="{78E85E18-DA10-2276-692A-F997457178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96567" y="1670050"/>
              <a:ext cx="812783" cy="291358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화살표 연결선 19">
              <a:extLst>
                <a:ext uri="{FF2B5EF4-FFF2-40B4-BE49-F238E27FC236}">
                  <a16:creationId xmlns:a16="http://schemas.microsoft.com/office/drawing/2014/main" id="{DFEF77A7-6B59-34D4-15D2-E4971D3378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09218" y="1284580"/>
              <a:ext cx="419065" cy="658050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화살표 연결선 23">
              <a:extLst>
                <a:ext uri="{FF2B5EF4-FFF2-40B4-BE49-F238E27FC236}">
                  <a16:creationId xmlns:a16="http://schemas.microsoft.com/office/drawing/2014/main" id="{998F37D2-3B7E-2A96-5245-B7A13AA02E1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709202" y="1664086"/>
              <a:ext cx="812783" cy="291358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화살표 연결선 24">
              <a:extLst>
                <a:ext uri="{FF2B5EF4-FFF2-40B4-BE49-F238E27FC236}">
                  <a16:creationId xmlns:a16="http://schemas.microsoft.com/office/drawing/2014/main" id="{EFE3DEFB-DBBF-23F4-6A58-A063DD71AC6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096537" y="1292038"/>
              <a:ext cx="419065" cy="658050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99D18445-F488-6DFD-0E8D-01FE4A2CFB68}"/>
              </a:ext>
            </a:extLst>
          </p:cNvPr>
          <p:cNvGrpSpPr/>
          <p:nvPr/>
        </p:nvGrpSpPr>
        <p:grpSpPr>
          <a:xfrm flipV="1">
            <a:off x="9696493" y="2334950"/>
            <a:ext cx="1600148" cy="676828"/>
            <a:chOff x="9709202" y="1284580"/>
            <a:chExt cx="1600148" cy="676828"/>
          </a:xfrm>
        </p:grpSpPr>
        <p:cxnSp>
          <p:nvCxnSpPr>
            <p:cNvPr id="28" name="직선 화살표 연결선 27">
              <a:extLst>
                <a:ext uri="{FF2B5EF4-FFF2-40B4-BE49-F238E27FC236}">
                  <a16:creationId xmlns:a16="http://schemas.microsoft.com/office/drawing/2014/main" id="{8FCDE9C0-9F55-B01D-8515-215B8B39C2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96567" y="1670050"/>
              <a:ext cx="812783" cy="291358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화살표 연결선 28">
              <a:extLst>
                <a:ext uri="{FF2B5EF4-FFF2-40B4-BE49-F238E27FC236}">
                  <a16:creationId xmlns:a16="http://schemas.microsoft.com/office/drawing/2014/main" id="{130ABC31-40B8-9CA1-FB59-DD0AEAB88B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09218" y="1284580"/>
              <a:ext cx="419065" cy="658050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화살표 연결선 29">
              <a:extLst>
                <a:ext uri="{FF2B5EF4-FFF2-40B4-BE49-F238E27FC236}">
                  <a16:creationId xmlns:a16="http://schemas.microsoft.com/office/drawing/2014/main" id="{BAC5435B-1F22-7C66-E9B5-93E6E9505D4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709202" y="1664086"/>
              <a:ext cx="812783" cy="291358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화살표 연결선 30">
              <a:extLst>
                <a:ext uri="{FF2B5EF4-FFF2-40B4-BE49-F238E27FC236}">
                  <a16:creationId xmlns:a16="http://schemas.microsoft.com/office/drawing/2014/main" id="{C14973F1-EAAD-17F6-55DE-32E17536472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096537" y="1292038"/>
              <a:ext cx="419065" cy="658050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6E9CFDCC-4DD0-B832-6DA6-128D57C878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2338986"/>
              </p:ext>
            </p:extLst>
          </p:nvPr>
        </p:nvGraphicFramePr>
        <p:xfrm>
          <a:off x="177799" y="2848700"/>
          <a:ext cx="4904339" cy="402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04339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322692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const int SIZE = 6;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IsSafeMovement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x, int y,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[SIZE][SIZE]){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(x&gt;=0 &amp;&amp; x&lt;SIZE &amp;&amp; y&gt;=0 &amp;&amp; y&lt;SIZE &amp;&amp;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[x][y] == 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PrintKnightTourArr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[SIZE][SIZE]){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j&lt;SIZE;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setw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(2) &lt;&lt;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KnightTourLoop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x, int y, int move,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[SIZE][SIZE], int dx[8],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dy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[8]){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if(move == SIZE * SIZE)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8;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x + dx[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y +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dy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IsSafeMovement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move;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KnightTourLoop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move+1,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dx,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dy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884931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5839296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연결리스트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포인터를 사용하여 연결되는 선형 데이터 구조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필요한 이유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Runtime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메모리 크기 할당 및 해제 가능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삽입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삭제 용이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효율적 메모리 관리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유형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단일 연결리스트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이중 연결리스트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순환 연결리스트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응용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Stack,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Queue, Tree, Graph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구현하는데 사용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LRU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캐시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메모리 관리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프로세스 스케줄링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네트워크 경로 등에서 사용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배열과의 차이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runtim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메모리 할당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compile time)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순회로 데이터 접근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CB42FF5-5B4B-BDC2-B304-2414C280D4C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509D34B-E0E8-90C7-BC3D-139F21F4F00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BFE464B-2009-7876-F909-B2039CC7F1D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Linked</a:t>
            </a:r>
            <a:r>
              <a:rPr lang="ko-KR" altLang="en-US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List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7CB05A4-438D-103B-371E-3FEB7550BB2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866BFF6-F8D2-87F6-4B91-1640838C0CD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F68DF7B-4F14-3C3A-2405-DA2D37CAFA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F060B97-4E71-1254-9DDA-B3A30BE3377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C37E2644-95DC-45C5-7410-58949F346C66}"/>
              </a:ext>
            </a:extLst>
          </p:cNvPr>
          <p:cNvSpPr txBox="1"/>
          <p:nvPr/>
        </p:nvSpPr>
        <p:spPr>
          <a:xfrm>
            <a:off x="7931608" y="2525090"/>
            <a:ext cx="1970401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/>
              <a:t>Temporary array</a:t>
            </a:r>
            <a:endParaRPr lang="ko-KR" altLang="en-US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B29DDCE-2257-5200-B6A9-6C68D3431AFE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DFFFE"/>
              </a:clrFrom>
              <a:clrTo>
                <a:srgbClr val="FDFF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00572" y="1023397"/>
            <a:ext cx="5832475" cy="1322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03139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07EA05-6257-C6E2-DA0D-575F5C888C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EE7AE03-D27A-BC3D-DBE7-F371E5C8FB24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4. Backtracking – Rat in Maze (1) 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422B220-3FA5-ABE5-1BC0-0CEF3C1772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2286005"/>
              </p:ext>
            </p:extLst>
          </p:nvPr>
        </p:nvGraphicFramePr>
        <p:xfrm>
          <a:off x="177799" y="868119"/>
          <a:ext cx="6839017" cy="8309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3901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3099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Rat in Maze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주어진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Maze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에서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(0,0)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시작해서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(size-1, size-1)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까지의 경로 출력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핵심 아이디어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Knight Tour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유사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(Recursion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통한 다음 이동할 좌표에 대한 검사를 진행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B852437C-B890-78A4-6B03-049EFB41DD1D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B41738B-A2F9-06AD-94F0-0279D45D5747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070694FC-9C60-6B18-9954-3719D943B72F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468890A-0AAB-D8B9-036D-5F2836D7C3E6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B0F1192D-964D-ECF4-8F40-90B17965DB8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43BD285B-07B4-2BD8-2CCD-B6A3B19E8EF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D018C637-DDA7-5AEB-5B7D-ACD0FCCE2C6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1BAD1C7-56B7-91DF-0A02-808DA2EFF891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4E2407E-94A2-C4BE-8C35-0A9C27122B5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4FD8C87C-BB02-C3CA-EE6C-44C2FC7652B3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180A7E4D-1385-73EC-802E-D5422CA4ACA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3339C896-06B7-DCE1-D785-B6D22A9103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816435"/>
              </p:ext>
            </p:extLst>
          </p:nvPr>
        </p:nvGraphicFramePr>
        <p:xfrm>
          <a:off x="9290139" y="917428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20798749-AAFD-AE6A-0286-F270BD2A2449}"/>
              </a:ext>
            </a:extLst>
          </p:cNvPr>
          <p:cNvSpPr txBox="1"/>
          <p:nvPr/>
        </p:nvSpPr>
        <p:spPr>
          <a:xfrm>
            <a:off x="9185745" y="3429000"/>
            <a:ext cx="2646947" cy="553998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0000FF"/>
                </a:solidFill>
              </a:rPr>
              <a:t>Rat’s</a:t>
            </a:r>
          </a:p>
          <a:p>
            <a:pPr algn="ctr"/>
            <a:r>
              <a:rPr lang="en-US" altLang="ko-KR" b="1" dirty="0">
                <a:solidFill>
                  <a:srgbClr val="0000FF"/>
                </a:solidFill>
              </a:rPr>
              <a:t>movement direction</a:t>
            </a:r>
            <a:endParaRPr lang="ko-KR" altLang="en-US" b="1" dirty="0">
              <a:solidFill>
                <a:srgbClr val="0000FF"/>
              </a:solidFill>
            </a:endParaRPr>
          </a:p>
        </p:txBody>
      </p:sp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58B26DF2-4D61-5A1E-FC46-8B879EF473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1679646"/>
              </p:ext>
            </p:extLst>
          </p:nvPr>
        </p:nvGraphicFramePr>
        <p:xfrm>
          <a:off x="177799" y="1971318"/>
          <a:ext cx="7237377" cy="402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3377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  <a:gridCol w="3403600">
                  <a:extLst>
                    <a:ext uri="{9D8B030D-6E8A-4147-A177-3AD203B41FA5}">
                      <a16:colId xmlns:a16="http://schemas.microsoft.com/office/drawing/2014/main" val="2530180893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322692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[4] = {1, 0, 0, -1};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dc[4] = {0, -1, 1, 0};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IsValidPath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r, int c, vector&lt;vector&lt;int&gt;&gt;&amp; maze){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maze.size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 &gt;= 0 &amp;&amp; c &gt;= 0 &amp;&amp; r&lt;size &amp;&amp; c&lt;size &amp;&amp; maze[r][c];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FindMazePath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r, int c, vector&lt;vector&lt;int&gt;&gt;&amp; maze, vector&lt;vector&lt;int&gt;&gt;&amp; path, vector&lt;pair&lt;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int,int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&gt;&gt;&amp; sol){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maze.size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if(r == size-1 &amp;&amp; c == size-1){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path[r][c]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maze[r][c] = 0, path[r][c]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=0;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&lt;4;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r +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c + dc[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IsValidPath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maze)){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sol.push_back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({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FindMazePath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maze, path, sol))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sol.pop_back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path[r][c]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maze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0, 0, 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1, 0, 1},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1, 0, 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1, 1, 1}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path(4, vector&lt;int&gt;(4, 0));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vector&lt;pair&lt;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int,int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&gt;&gt; sol;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maze.size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// Print Coordinate of Solution Path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sol.push_back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({0,0});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FindMazePath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0, maze, path, sol)){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for(auto&amp;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: sol)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"(" &lt;&lt;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i.first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", " &lt;&lt;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i.second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")";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"Can't find solution\n";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// Print Path to text image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j&lt;size;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path[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FDA896F1-16B3-1478-DC0D-5BA0E679A449}"/>
              </a:ext>
            </a:extLst>
          </p:cNvPr>
          <p:cNvCxnSpPr>
            <a:cxnSpLocks/>
          </p:cNvCxnSpPr>
          <p:nvPr/>
        </p:nvCxnSpPr>
        <p:spPr>
          <a:xfrm>
            <a:off x="10713756" y="2159796"/>
            <a:ext cx="167604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0AFC6194-F20A-0956-9EC7-574B88CDA710}"/>
              </a:ext>
            </a:extLst>
          </p:cNvPr>
          <p:cNvCxnSpPr>
            <a:cxnSpLocks/>
          </p:cNvCxnSpPr>
          <p:nvPr/>
        </p:nvCxnSpPr>
        <p:spPr>
          <a:xfrm flipH="1">
            <a:off x="10146490" y="2159796"/>
            <a:ext cx="167604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C6BE38A-9999-F9A6-C479-C4B8FD0E8150}"/>
              </a:ext>
            </a:extLst>
          </p:cNvPr>
          <p:cNvCxnSpPr>
            <a:cxnSpLocks/>
          </p:cNvCxnSpPr>
          <p:nvPr/>
        </p:nvCxnSpPr>
        <p:spPr>
          <a:xfrm rot="16200000" flipH="1">
            <a:off x="10430124" y="2414962"/>
            <a:ext cx="167604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45C621E3-E9B9-1B08-A5B4-ED74C44B6835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0424217" y="1864629"/>
            <a:ext cx="167604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4437708C-20A5-2B84-418C-EE03FAF6068A}"/>
              </a:ext>
            </a:extLst>
          </p:cNvPr>
          <p:cNvSpPr txBox="1"/>
          <p:nvPr/>
        </p:nvSpPr>
        <p:spPr>
          <a:xfrm>
            <a:off x="2183893" y="3949179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Single Path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0687296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B82BB9-2183-329C-539C-FE9480E1AE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33F2390-64E9-8720-C1E6-26696AB1A699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4. Backtracking – Rat in Maze (2) </a:t>
            </a: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A2642447-0D1C-3B3D-71A8-7A411D6C2ABC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B805127-C21A-3B7A-4643-7C869E7BB0E4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CBD6BFC7-CFC9-ED67-1175-61E5C2A4971B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E0BEBE42-95CA-84A5-E916-D83F3C55DB6A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C9FC6E77-0AB5-3B27-40AB-89A1EDE661B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7D286915-F40D-4B1C-7D3E-D31592325D6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CE94876B-3208-F319-5044-56C2AF3493D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D368BF9B-FE66-CD04-272D-4452E692A289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17554967-130E-D3F0-5675-76DD65C7442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4B5F1C34-8FE8-0054-037C-DBBAEB8C97BD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0A42C9A9-BD6C-420B-3E85-6084F2815EF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DF0B5FC1-7558-A32D-C1CB-2662FD07DE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1819057"/>
              </p:ext>
            </p:extLst>
          </p:nvPr>
        </p:nvGraphicFramePr>
        <p:xfrm>
          <a:off x="155100" y="868118"/>
          <a:ext cx="10244669" cy="3749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1189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  <a:gridCol w="3032777">
                  <a:extLst>
                    <a:ext uri="{9D8B030D-6E8A-4147-A177-3AD203B41FA5}">
                      <a16:colId xmlns:a16="http://schemas.microsoft.com/office/drawing/2014/main" val="2530180893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322692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[4] = {1, 0, 0, -1};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dc[4] = {0, -1, 1, 0};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IsValidPath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r, int c, vector&lt;vector&lt;int&gt;&gt;&amp; maze, vector&lt;vector&lt;int&gt;&gt;&amp; path){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maze.size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 &gt;= 0 &amp;&amp; c &gt;= 0 &amp;&amp; r&lt;size &amp;&amp; c&lt;size &amp;&amp; maze[r][c] &amp;&amp; path[r][c]!=1;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FindMazePath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r, int c, vector&lt;vector&lt;int&gt;&gt;&amp; maze, vector&lt;vector&lt;int&gt;&gt;&amp; path, vector&lt;vector&lt;vector&lt;int&gt;&gt;&gt;&amp; all){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maze.size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if(r == size-1 &amp;&amp; c == size-1){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all.push_back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(path);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bool res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path[r][c]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=0;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&lt;4;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r +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c + dc[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IsValidPath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maze, path)){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path[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res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FindMazePath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maze, path, all) ||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path[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maze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0, 0, 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1, 0, 1},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1, 0, 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1, 1, 1}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vector&lt;vector&lt;vector&lt;int&gt;&gt;&gt;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path(4, vector&lt;int&gt;(4, 0));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maze.size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FindMazePath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0, maze, path, res)){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size_res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res.size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k=0; k&lt;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size_res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k++){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for(int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for(int j=0; j&lt;size;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res[k][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C94BC268-93B7-8876-594E-F27AE221C116}"/>
              </a:ext>
            </a:extLst>
          </p:cNvPr>
          <p:cNvSpPr txBox="1"/>
          <p:nvPr/>
        </p:nvSpPr>
        <p:spPr>
          <a:xfrm>
            <a:off x="5147879" y="3166136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All Path</a:t>
            </a:r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33CFA32-0F16-3791-60F0-E5B0D24044A8}"/>
              </a:ext>
            </a:extLst>
          </p:cNvPr>
          <p:cNvSpPr txBox="1"/>
          <p:nvPr/>
        </p:nvSpPr>
        <p:spPr>
          <a:xfrm>
            <a:off x="155100" y="4897013"/>
            <a:ext cx="4195519" cy="1538883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pPr algn="l"/>
            <a:r>
              <a:rPr lang="en-US" altLang="ko-KR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※ 3D vector</a:t>
            </a:r>
            <a:endParaRPr lang="en-US" altLang="ko-KR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- 1D vector: </a:t>
            </a:r>
            <a:r>
              <a:rPr lang="ko-KR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각 단일 원소 저장</a:t>
            </a:r>
            <a:endParaRPr lang="en-US" altLang="ko-KR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ex) 1D vector </a:t>
            </a:r>
            <a:r>
              <a:rPr lang="ko-KR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원소는  </a:t>
            </a:r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{1}, {2}, {3} </a:t>
            </a:r>
            <a:endParaRPr lang="en-US" altLang="ko-KR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- 2D vector: </a:t>
            </a:r>
            <a:r>
              <a:rPr lang="ko-KR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원소의 집합 저장</a:t>
            </a:r>
            <a:endParaRPr lang="en-US" altLang="ko-KR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ex) 2D vector </a:t>
            </a:r>
            <a:r>
              <a:rPr lang="ko-KR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원소는 </a:t>
            </a:r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{1,2,3}, {1, 3}, {4, 5}</a:t>
            </a: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- 3D vector:</a:t>
            </a:r>
            <a:r>
              <a:rPr lang="ko-KR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2D</a:t>
            </a:r>
            <a:r>
              <a:rPr lang="ko-KR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vector</a:t>
            </a:r>
            <a:r>
              <a:rPr lang="ko-KR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를 원소로 가짐</a:t>
            </a:r>
            <a:endParaRPr lang="en-US" altLang="ko-KR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    ex) 3D vector </a:t>
            </a:r>
            <a:r>
              <a:rPr lang="ko-KR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원소는 </a:t>
            </a:r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{{1,2,3},{1,3},{4,5}}, {{1,3,5},{4,6}}</a:t>
            </a:r>
            <a:endParaRPr lang="en-US" altLang="ko-KR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794389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D85684-43E1-49DE-1839-8952659199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BB818B3-ED36-837C-55D9-CE08411B1BEF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4. Backtracking – N Queen (1) 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F885C2D3-9881-7A8B-7645-C70ED0F2B1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9926261"/>
              </p:ext>
            </p:extLst>
          </p:nvPr>
        </p:nvGraphicFramePr>
        <p:xfrm>
          <a:off x="177799" y="868119"/>
          <a:ext cx="6725552" cy="3383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2555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3099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N-Queen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Chess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의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Queen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을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 x N Board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에 서로 잡아먹지 못하게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개 놓기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Queen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은 가로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세로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대각선을 이동할 수 있음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가로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세로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대각선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에 해당하는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cell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을 다 지우고 다음 행으로 이동한 후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지워지지 않은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cell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에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queen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놓고 검사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반복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핵심 아이디어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한 행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한 열에는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queen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만 놓을 수 있음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Left diagonal/Right diagonal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특징을 이용하면 대각선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cell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대해 빠르게 처리 가능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대각선을 확인하면 대각선에 해당하는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cell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같은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value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가짐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Queen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놓을 수 있으면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1(true),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아니면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0(false)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표시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주의사항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short-circuit evaluation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주의해야 함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Short Circuit Evaluation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예를 들어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bool y, x = true;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y = x || Function();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수행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y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true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할당되고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fucntion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실행이 되지 않음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Why?  ||(or)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연산에서 왼쪽 피연산자가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true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 결과도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true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이므로 오른쪽 피연산자 처리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00E33256-38B0-A6BD-3C24-BDCC002047DD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77912C9-093E-911A-0E1B-C82E4372F704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3D8FFF3-EA11-1349-0442-D7FA4BA5AAE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38E2DF50-418A-6C56-0B6D-44D79E2CC007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7EEDD2E2-1BAF-D251-2D8B-72BD5473846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0808D682-F4AB-85DD-1001-18345B5ED25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A8D8A365-190E-0D87-F9F4-DF15013B966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DDC750CE-D570-C344-9926-37D1C716E08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542F75CF-65BE-50F6-C6C1-404FDC6228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6089165"/>
              </p:ext>
            </p:extLst>
          </p:nvPr>
        </p:nvGraphicFramePr>
        <p:xfrm>
          <a:off x="13669514" y="4166963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3BD250A5-F790-A699-FA8C-C60995215CB5}"/>
              </a:ext>
            </a:extLst>
          </p:cNvPr>
          <p:cNvSpPr txBox="1"/>
          <p:nvPr/>
        </p:nvSpPr>
        <p:spPr>
          <a:xfrm>
            <a:off x="12752509" y="3944910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BE54FF0C-333F-8ACD-7FAE-20A26B0F8B2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E0405899-1552-5826-A1A6-51E4880A54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5770731"/>
              </p:ext>
            </p:extLst>
          </p:nvPr>
        </p:nvGraphicFramePr>
        <p:xfrm>
          <a:off x="14728996" y="603078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89" name="표 88">
            <a:extLst>
              <a:ext uri="{FF2B5EF4-FFF2-40B4-BE49-F238E27FC236}">
                <a16:creationId xmlns:a16="http://schemas.microsoft.com/office/drawing/2014/main" id="{F8377DDB-2823-E9DA-A911-A424B0CBDB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4892071"/>
              </p:ext>
            </p:extLst>
          </p:nvPr>
        </p:nvGraphicFramePr>
        <p:xfrm>
          <a:off x="7006258" y="868118"/>
          <a:ext cx="4899321" cy="5410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9932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322692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vector&lt;vector&lt;int&gt;&gt;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NQresult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PrintNQueen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(const vector&lt;vector&lt;int&gt;&gt;&amp; result)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 (const auto &amp;solution : result)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solution.size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 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 (int j = 0; j &lt; 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 " &lt;&lt; (j == solution[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? "Q" : ".");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NQueenLoop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vector&lt;int&gt;&amp; col, int c){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if(c == size){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vector&lt;int&gt; v;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for(int j=0; j&lt;size;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(j);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NQresult.push_back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bool res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i+c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!= 1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[i-c+size-1] != 1 &amp;&amp; col[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!= 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][c]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i+c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[i-c+size-1] = col[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res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NQueenLoop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col, c+1) ||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][c]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i+c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[i-c+size-1] = col[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NQueen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(n, vector&lt;int&gt;(n, 0));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max_range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2*n-1;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max_range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max_range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col(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max_range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NQueenLoop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col, 0) == false)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PrintNQueen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NQresult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4937333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DF0795-2FF1-5F54-9054-0E18753D7D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93B32DC-8D71-CF8B-6780-D65CD379F75B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4. Backtracking – N Queen (2) </a:t>
            </a: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D127C040-2631-B55D-7E31-B0ECE51F0712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6387B2C-E25D-053B-3D48-C12C5D6ADC7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817D6C54-E061-A95D-D2B9-464BA9116D0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E595F403-CDCB-A688-7687-E8E0635DA0C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016C4DBE-02CA-F67F-81B7-3D9280C613C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1024715A-5E04-C5CB-1BCD-429EDFD9B46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56EE5164-462E-40A8-3ECA-62DD284E17F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42DB9CD5-2BA3-2F2D-20A4-D96827D9DAF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DD11E3D3-C177-92BB-BBDB-FFA2A560E8D9}"/>
              </a:ext>
            </a:extLst>
          </p:cNvPr>
          <p:cNvGraphicFramePr>
            <a:graphicFrameLocks noGrp="1"/>
          </p:cNvGraphicFramePr>
          <p:nvPr/>
        </p:nvGraphicFramePr>
        <p:xfrm>
          <a:off x="13669514" y="4166963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3E555207-DC7B-0511-701D-6D73F6E9A577}"/>
              </a:ext>
            </a:extLst>
          </p:cNvPr>
          <p:cNvSpPr txBox="1"/>
          <p:nvPr/>
        </p:nvSpPr>
        <p:spPr>
          <a:xfrm>
            <a:off x="12752509" y="3944910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31F4A855-4DEB-470A-8779-4101A836D62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6B20E6EF-BB1B-4D56-1076-1A2CCE34DB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6569949"/>
              </p:ext>
            </p:extLst>
          </p:nvPr>
        </p:nvGraphicFramePr>
        <p:xfrm>
          <a:off x="12884135" y="4981771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0" name="표 49">
            <a:extLst>
              <a:ext uri="{FF2B5EF4-FFF2-40B4-BE49-F238E27FC236}">
                <a16:creationId xmlns:a16="http://schemas.microsoft.com/office/drawing/2014/main" id="{CA2EDD36-61FE-7A61-E9A0-A0FF8A6C2E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0075088"/>
              </p:ext>
            </p:extLst>
          </p:nvPr>
        </p:nvGraphicFramePr>
        <p:xfrm>
          <a:off x="1333056" y="1581333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ko-KR" altLang="en-US" sz="11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1" name="표 50">
            <a:extLst>
              <a:ext uri="{FF2B5EF4-FFF2-40B4-BE49-F238E27FC236}">
                <a16:creationId xmlns:a16="http://schemas.microsoft.com/office/drawing/2014/main" id="{AB6794F6-2C7F-76E8-7F6A-B49D53BBE0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1511145"/>
              </p:ext>
            </p:extLst>
          </p:nvPr>
        </p:nvGraphicFramePr>
        <p:xfrm>
          <a:off x="5643107" y="1593846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ko-KR" altLang="en-US" sz="11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815CD483-F36E-A995-7F67-FDA91B430403}"/>
              </a:ext>
            </a:extLst>
          </p:cNvPr>
          <p:cNvCxnSpPr>
            <a:cxnSpLocks/>
          </p:cNvCxnSpPr>
          <p:nvPr/>
        </p:nvCxnSpPr>
        <p:spPr>
          <a:xfrm flipV="1">
            <a:off x="1143452" y="1361903"/>
            <a:ext cx="898080" cy="898080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2E5E02A4-ECAD-AA64-2518-962E706D6B5A}"/>
              </a:ext>
            </a:extLst>
          </p:cNvPr>
          <p:cNvCxnSpPr>
            <a:cxnSpLocks/>
          </p:cNvCxnSpPr>
          <p:nvPr/>
        </p:nvCxnSpPr>
        <p:spPr>
          <a:xfrm flipV="1">
            <a:off x="1143452" y="1361903"/>
            <a:ext cx="1334827" cy="1334827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10DF31E1-E369-4AC2-4B51-8EFBA4609AF1}"/>
              </a:ext>
            </a:extLst>
          </p:cNvPr>
          <p:cNvCxnSpPr>
            <a:cxnSpLocks/>
          </p:cNvCxnSpPr>
          <p:nvPr/>
        </p:nvCxnSpPr>
        <p:spPr>
          <a:xfrm flipV="1">
            <a:off x="1143452" y="1361903"/>
            <a:ext cx="1843456" cy="1843456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269D12A7-81B9-0D63-B3A4-A6127D063F2C}"/>
              </a:ext>
            </a:extLst>
          </p:cNvPr>
          <p:cNvCxnSpPr>
            <a:cxnSpLocks/>
          </p:cNvCxnSpPr>
          <p:nvPr/>
        </p:nvCxnSpPr>
        <p:spPr>
          <a:xfrm flipH="1" flipV="1">
            <a:off x="6450989" y="1374416"/>
            <a:ext cx="1760247" cy="1760247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E24DAF4A-8D27-9D9D-3EAB-E99F26919F93}"/>
              </a:ext>
            </a:extLst>
          </p:cNvPr>
          <p:cNvCxnSpPr>
            <a:cxnSpLocks/>
          </p:cNvCxnSpPr>
          <p:nvPr/>
        </p:nvCxnSpPr>
        <p:spPr>
          <a:xfrm flipH="1" flipV="1">
            <a:off x="6874552" y="1374416"/>
            <a:ext cx="1336684" cy="1336684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B9382921-5E6C-B232-A48E-31ED27B9BE9F}"/>
              </a:ext>
            </a:extLst>
          </p:cNvPr>
          <p:cNvCxnSpPr>
            <a:cxnSpLocks/>
          </p:cNvCxnSpPr>
          <p:nvPr/>
        </p:nvCxnSpPr>
        <p:spPr>
          <a:xfrm flipH="1" flipV="1">
            <a:off x="7356609" y="1374416"/>
            <a:ext cx="854627" cy="854627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B2E3DFFA-D6B9-2C7F-0960-8884DF0CC211}"/>
              </a:ext>
            </a:extLst>
          </p:cNvPr>
          <p:cNvSpPr txBox="1"/>
          <p:nvPr/>
        </p:nvSpPr>
        <p:spPr>
          <a:xfrm>
            <a:off x="1192611" y="4093042"/>
            <a:ext cx="2646947" cy="553998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0000FF"/>
                </a:solidFill>
              </a:rPr>
              <a:t>Number of</a:t>
            </a:r>
          </a:p>
          <a:p>
            <a:pPr algn="ctr"/>
            <a:r>
              <a:rPr lang="en-US" altLang="ko-KR" b="1" dirty="0">
                <a:solidFill>
                  <a:srgbClr val="0000FF"/>
                </a:solidFill>
              </a:rPr>
              <a:t> Left Diagonal: 2N-1</a:t>
            </a: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16218B0D-12D4-7D02-1781-41702BE58716}"/>
              </a:ext>
            </a:extLst>
          </p:cNvPr>
          <p:cNvCxnSpPr>
            <a:cxnSpLocks/>
          </p:cNvCxnSpPr>
          <p:nvPr/>
        </p:nvCxnSpPr>
        <p:spPr>
          <a:xfrm rot="5400000">
            <a:off x="261830" y="1840063"/>
            <a:ext cx="1259821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614E1B6C-8DC2-5676-E71C-F7FE00D47DA9}"/>
              </a:ext>
            </a:extLst>
          </p:cNvPr>
          <p:cNvCxnSpPr>
            <a:cxnSpLocks/>
          </p:cNvCxnSpPr>
          <p:nvPr/>
        </p:nvCxnSpPr>
        <p:spPr>
          <a:xfrm>
            <a:off x="873134" y="1210152"/>
            <a:ext cx="1168398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B552AD0E-7865-6551-EA9E-951E09031702}"/>
              </a:ext>
            </a:extLst>
          </p:cNvPr>
          <p:cNvSpPr txBox="1"/>
          <p:nvPr/>
        </p:nvSpPr>
        <p:spPr>
          <a:xfrm>
            <a:off x="970730" y="868118"/>
            <a:ext cx="9732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col(y)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CFEDC3C4-ABBC-F69A-3FF8-7A40728A1358}"/>
              </a:ext>
            </a:extLst>
          </p:cNvPr>
          <p:cNvSpPr txBox="1"/>
          <p:nvPr/>
        </p:nvSpPr>
        <p:spPr>
          <a:xfrm>
            <a:off x="0" y="1636528"/>
            <a:ext cx="9732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row(x)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758F349-6290-44A3-DF0B-A675CB6561A2}"/>
              </a:ext>
            </a:extLst>
          </p:cNvPr>
          <p:cNvSpPr txBox="1"/>
          <p:nvPr/>
        </p:nvSpPr>
        <p:spPr>
          <a:xfrm>
            <a:off x="5496659" y="4093042"/>
            <a:ext cx="3060675" cy="553998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0000FF"/>
                </a:solidFill>
              </a:rPr>
              <a:t>Number of</a:t>
            </a:r>
          </a:p>
          <a:p>
            <a:pPr algn="ctr"/>
            <a:r>
              <a:rPr lang="en-US" altLang="ko-KR" b="1" dirty="0">
                <a:solidFill>
                  <a:srgbClr val="0000FF"/>
                </a:solidFill>
              </a:rPr>
              <a:t> Right Diagonal: 2N-1</a:t>
            </a:r>
            <a:endParaRPr lang="ko-KR" altLang="en-US" b="1" dirty="0">
              <a:solidFill>
                <a:srgbClr val="0000FF"/>
              </a:solidFill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0092C6ED-1D73-1214-4323-A2705B440A1B}"/>
              </a:ext>
            </a:extLst>
          </p:cNvPr>
          <p:cNvSpPr txBox="1"/>
          <p:nvPr/>
        </p:nvSpPr>
        <p:spPr>
          <a:xfrm>
            <a:off x="2620167" y="868118"/>
            <a:ext cx="2646947" cy="43088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rgbClr val="00B0F0"/>
                </a:solidFill>
              </a:rPr>
              <a:t>N X N matrix</a:t>
            </a:r>
            <a:endParaRPr lang="ko-KR" altLang="en-US" sz="2800" b="1" dirty="0">
              <a:solidFill>
                <a:srgbClr val="00B0F0"/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7AA092E6-D666-53AB-AF9C-336917E53606}"/>
              </a:ext>
            </a:extLst>
          </p:cNvPr>
          <p:cNvSpPr txBox="1"/>
          <p:nvPr/>
        </p:nvSpPr>
        <p:spPr>
          <a:xfrm>
            <a:off x="536687" y="4733908"/>
            <a:ext cx="4251874" cy="83099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Value: </a:t>
            </a:r>
            <a:r>
              <a:rPr lang="en-US" altLang="ko-KR" b="1" dirty="0" err="1">
                <a:solidFill>
                  <a:srgbClr val="FF0000"/>
                </a:solidFill>
              </a:rPr>
              <a:t>row+col</a:t>
            </a:r>
            <a:endParaRPr lang="en-US" altLang="ko-KR" b="1" dirty="0">
              <a:solidFill>
                <a:srgbClr val="FF0000"/>
              </a:solidFill>
            </a:endParaRPr>
          </a:p>
          <a:p>
            <a:pPr marL="285750" indent="-285750" algn="ctr">
              <a:buFont typeface="Wingdings" panose="05000000000000000000" pitchFamily="2" charset="2"/>
              <a:buChar char="è"/>
            </a:pPr>
            <a:r>
              <a:rPr lang="en-US" altLang="ko-KR" b="1" dirty="0">
                <a:solidFill>
                  <a:srgbClr val="FF0000"/>
                </a:solidFill>
                <a:sym typeface="Wingdings" panose="05000000000000000000" pitchFamily="2" charset="2"/>
              </a:rPr>
              <a:t>(2N-1) = Size of </a:t>
            </a:r>
            <a:r>
              <a:rPr lang="en-US" altLang="ko-KR" b="1" dirty="0" err="1">
                <a:solidFill>
                  <a:srgbClr val="FF0000"/>
                </a:solidFill>
                <a:sym typeface="Wingdings" panose="05000000000000000000" pitchFamily="2" charset="2"/>
              </a:rPr>
              <a:t>ld</a:t>
            </a:r>
            <a:r>
              <a:rPr lang="en-US" altLang="ko-KR" b="1" dirty="0">
                <a:solidFill>
                  <a:srgbClr val="FF0000"/>
                </a:solidFill>
                <a:sym typeface="Wingdings" panose="05000000000000000000" pitchFamily="2" charset="2"/>
              </a:rPr>
              <a:t> array</a:t>
            </a:r>
          </a:p>
          <a:p>
            <a:pPr marL="285750" indent="-285750" algn="ctr">
              <a:buFont typeface="Wingdings" panose="05000000000000000000" pitchFamily="2" charset="2"/>
              <a:buChar char="è"/>
            </a:pPr>
            <a:r>
              <a:rPr lang="en-US" altLang="ko-KR" b="1" dirty="0">
                <a:solidFill>
                  <a:srgbClr val="FF0000"/>
                </a:solidFill>
                <a:sym typeface="Wingdings" panose="05000000000000000000" pitchFamily="2" charset="2"/>
              </a:rPr>
              <a:t>Value = Index of </a:t>
            </a:r>
            <a:r>
              <a:rPr lang="en-US" altLang="ko-KR" b="1" dirty="0" err="1">
                <a:solidFill>
                  <a:srgbClr val="FF0000"/>
                </a:solidFill>
                <a:sym typeface="Wingdings" panose="05000000000000000000" pitchFamily="2" charset="2"/>
              </a:rPr>
              <a:t>ld</a:t>
            </a:r>
            <a:r>
              <a:rPr lang="en-US" altLang="ko-KR" b="1" dirty="0">
                <a:solidFill>
                  <a:srgbClr val="FF0000"/>
                </a:solidFill>
                <a:sym typeface="Wingdings" panose="05000000000000000000" pitchFamily="2" charset="2"/>
              </a:rPr>
              <a:t>[2N-1]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B787EA19-E8F4-AD73-C70B-9F6BC02FDE1B}"/>
              </a:ext>
            </a:extLst>
          </p:cNvPr>
          <p:cNvSpPr txBox="1"/>
          <p:nvPr/>
        </p:nvSpPr>
        <p:spPr>
          <a:xfrm>
            <a:off x="5080954" y="4733908"/>
            <a:ext cx="3625427" cy="83099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Value: row-col+N-1</a:t>
            </a:r>
          </a:p>
          <a:p>
            <a:pPr marL="285750" indent="-285750" algn="ctr">
              <a:buFont typeface="Wingdings" panose="05000000000000000000" pitchFamily="2" charset="2"/>
              <a:buChar char="è"/>
            </a:pPr>
            <a:r>
              <a:rPr lang="en-US" altLang="ko-KR" b="1" dirty="0">
                <a:solidFill>
                  <a:srgbClr val="FF0000"/>
                </a:solidFill>
                <a:sym typeface="Wingdings" panose="05000000000000000000" pitchFamily="2" charset="2"/>
              </a:rPr>
              <a:t>(2N-1) =</a:t>
            </a:r>
            <a:r>
              <a:rPr lang="ko-KR" altLang="en-US" b="1" dirty="0">
                <a:solidFill>
                  <a:srgbClr val="FF0000"/>
                </a:solidFill>
                <a:sym typeface="Wingdings" panose="05000000000000000000" pitchFamily="2" charset="2"/>
              </a:rPr>
              <a:t> </a:t>
            </a:r>
            <a:r>
              <a:rPr lang="en-US" altLang="ko-KR" b="1" dirty="0">
                <a:solidFill>
                  <a:srgbClr val="FF0000"/>
                </a:solidFill>
                <a:sym typeface="Wingdings" panose="05000000000000000000" pitchFamily="2" charset="2"/>
              </a:rPr>
              <a:t>Size of </a:t>
            </a:r>
            <a:r>
              <a:rPr lang="en-US" altLang="ko-KR" b="1" dirty="0" err="1">
                <a:solidFill>
                  <a:srgbClr val="FF0000"/>
                </a:solidFill>
                <a:sym typeface="Wingdings" panose="05000000000000000000" pitchFamily="2" charset="2"/>
              </a:rPr>
              <a:t>rd</a:t>
            </a:r>
            <a:r>
              <a:rPr lang="en-US" altLang="ko-KR" b="1" dirty="0">
                <a:solidFill>
                  <a:srgbClr val="FF0000"/>
                </a:solidFill>
                <a:sym typeface="Wingdings" panose="05000000000000000000" pitchFamily="2" charset="2"/>
              </a:rPr>
              <a:t> array</a:t>
            </a:r>
          </a:p>
          <a:p>
            <a:pPr algn="ctr"/>
            <a:r>
              <a:rPr lang="en-US" altLang="ko-KR" b="1" dirty="0">
                <a:solidFill>
                  <a:srgbClr val="FF0000"/>
                </a:solidFill>
                <a:sym typeface="Wingdings" panose="05000000000000000000" pitchFamily="2" charset="2"/>
              </a:rPr>
              <a:t> Value = Index of </a:t>
            </a:r>
            <a:r>
              <a:rPr lang="en-US" altLang="ko-KR" b="1" dirty="0" err="1">
                <a:solidFill>
                  <a:srgbClr val="FF0000"/>
                </a:solidFill>
                <a:sym typeface="Wingdings" panose="05000000000000000000" pitchFamily="2" charset="2"/>
              </a:rPr>
              <a:t>rd</a:t>
            </a:r>
            <a:r>
              <a:rPr lang="en-US" altLang="ko-KR" b="1" dirty="0">
                <a:solidFill>
                  <a:srgbClr val="FF0000"/>
                </a:solidFill>
                <a:sym typeface="Wingdings" panose="05000000000000000000" pitchFamily="2" charset="2"/>
              </a:rPr>
              <a:t>[2N-1]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9F0CB4C3-2734-642A-F722-F79C8D9E3F87}"/>
              </a:ext>
            </a:extLst>
          </p:cNvPr>
          <p:cNvCxnSpPr>
            <a:cxnSpLocks/>
          </p:cNvCxnSpPr>
          <p:nvPr/>
        </p:nvCxnSpPr>
        <p:spPr>
          <a:xfrm rot="5400000">
            <a:off x="4718668" y="1874069"/>
            <a:ext cx="1259821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5EE2F32A-E000-F519-2BE5-C85A34CABD86}"/>
              </a:ext>
            </a:extLst>
          </p:cNvPr>
          <p:cNvCxnSpPr>
            <a:cxnSpLocks/>
          </p:cNvCxnSpPr>
          <p:nvPr/>
        </p:nvCxnSpPr>
        <p:spPr>
          <a:xfrm>
            <a:off x="5329972" y="1244158"/>
            <a:ext cx="1168398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0AD6C1A-635A-C690-B8CB-4D792B06DF89}"/>
              </a:ext>
            </a:extLst>
          </p:cNvPr>
          <p:cNvSpPr txBox="1"/>
          <p:nvPr/>
        </p:nvSpPr>
        <p:spPr>
          <a:xfrm>
            <a:off x="5427568" y="902124"/>
            <a:ext cx="9732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col(y)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5FA583F-2666-99BA-8AA7-644D48D252E3}"/>
              </a:ext>
            </a:extLst>
          </p:cNvPr>
          <p:cNvSpPr txBox="1"/>
          <p:nvPr/>
        </p:nvSpPr>
        <p:spPr>
          <a:xfrm>
            <a:off x="4456838" y="1670534"/>
            <a:ext cx="9732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row(x)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7354588A-20C6-F57C-DE1E-3B1E6A5B543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V="1">
            <a:off x="7157447" y="2504311"/>
            <a:ext cx="3553929" cy="498532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EEA384C4-DDB9-A4AA-3E8E-C9DA00B35FAA}"/>
              </a:ext>
            </a:extLst>
          </p:cNvPr>
          <p:cNvSpPr txBox="1"/>
          <p:nvPr/>
        </p:nvSpPr>
        <p:spPr>
          <a:xfrm>
            <a:off x="8928850" y="2229043"/>
            <a:ext cx="341958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dirty="0"/>
              <a:t>Max index(2N-2)</a:t>
            </a:r>
            <a:r>
              <a:rPr lang="ko-KR" altLang="en-US" b="1" dirty="0"/>
              <a:t> 배열 </a:t>
            </a:r>
            <a:r>
              <a:rPr lang="en-US" altLang="ko-KR" b="1" dirty="0"/>
              <a:t>2</a:t>
            </a:r>
            <a:r>
              <a:rPr lang="ko-KR" altLang="en-US" b="1" dirty="0"/>
              <a:t>개</a:t>
            </a:r>
            <a:endParaRPr lang="en-US" altLang="ko-KR" b="1" dirty="0"/>
          </a:p>
          <a:p>
            <a:pPr algn="ctr"/>
            <a:r>
              <a:rPr lang="en-US" altLang="ko-KR" b="1" dirty="0"/>
              <a:t>+</a:t>
            </a:r>
          </a:p>
          <a:p>
            <a:pPr algn="ctr"/>
            <a:r>
              <a:rPr lang="en-US" altLang="ko-KR" b="1" dirty="0"/>
              <a:t>col[N] </a:t>
            </a:r>
            <a:r>
              <a:rPr lang="ko-KR" altLang="en-US" b="1" dirty="0"/>
              <a:t>배열 </a:t>
            </a:r>
            <a:r>
              <a:rPr lang="en-US" altLang="ko-KR" b="1" dirty="0"/>
              <a:t>1</a:t>
            </a:r>
            <a:r>
              <a:rPr lang="ko-KR" altLang="en-US" b="1" dirty="0"/>
              <a:t>개</a:t>
            </a:r>
            <a:endParaRPr lang="en-US" altLang="ko-KR" b="1" dirty="0"/>
          </a:p>
          <a:p>
            <a:pPr algn="ctr"/>
            <a:r>
              <a:rPr lang="ko-KR" altLang="en-US" b="1" dirty="0"/>
              <a:t> </a:t>
            </a:r>
            <a:r>
              <a:rPr lang="en-US" altLang="ko-KR" b="1" dirty="0">
                <a:sym typeface="Wingdings" panose="05000000000000000000" pitchFamily="2" charset="2"/>
              </a:rPr>
              <a:t> </a:t>
            </a:r>
            <a:r>
              <a:rPr lang="ko-KR" altLang="en-US" b="1" dirty="0">
                <a:solidFill>
                  <a:srgbClr val="FF0000"/>
                </a:solidFill>
                <a:sym typeface="Wingdings" panose="05000000000000000000" pitchFamily="2" charset="2"/>
              </a:rPr>
              <a:t>공간 복잡도 감소</a:t>
            </a:r>
            <a:endParaRPr lang="en-US" altLang="ko-KR" b="1" dirty="0">
              <a:solidFill>
                <a:srgbClr val="FF0000"/>
              </a:solidFill>
              <a:sym typeface="Wingdings" panose="05000000000000000000" pitchFamily="2" charset="2"/>
            </a:endParaRPr>
          </a:p>
          <a:p>
            <a:pPr algn="ctr"/>
            <a:r>
              <a:rPr lang="en-US" altLang="ko-KR" b="1" dirty="0">
                <a:solidFill>
                  <a:srgbClr val="FF0000"/>
                </a:solidFill>
                <a:sym typeface="Wingdings" panose="05000000000000000000" pitchFamily="2" charset="2"/>
              </a:rPr>
              <a:t>(O(N</a:t>
            </a:r>
            <a:r>
              <a:rPr lang="en-US" altLang="ko-KR" b="1" baseline="30000" dirty="0">
                <a:solidFill>
                  <a:srgbClr val="FF0000"/>
                </a:solidFill>
                <a:sym typeface="Wingdings" panose="05000000000000000000" pitchFamily="2" charset="2"/>
              </a:rPr>
              <a:t>2</a:t>
            </a:r>
            <a:r>
              <a:rPr lang="en-US" altLang="ko-KR" b="1" dirty="0">
                <a:solidFill>
                  <a:srgbClr val="FF0000"/>
                </a:solidFill>
                <a:sym typeface="Wingdings" panose="05000000000000000000" pitchFamily="2" charset="2"/>
              </a:rPr>
              <a:t>)  O(N))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291043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8D688C-A54F-D6A9-100C-11C259F114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F9FCC34-C8FC-546D-9EC9-B3459736DC2E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4. Backtracking – Sum of Subset 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75C5F6C-5FC3-4631-6BCE-9D350BE9B9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5575806"/>
              </p:ext>
            </p:extLst>
          </p:nvPr>
        </p:nvGraphicFramePr>
        <p:xfrm>
          <a:off x="177799" y="868119"/>
          <a:ext cx="6725552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2555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3099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Sum of Subset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주어진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의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subset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요소의 합이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sum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을 만족시킬 수 있는지 확인하는 문제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만족한다면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subset’s element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출력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핵심 아이디어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sum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만족하는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subset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요소를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recursion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통해 구할 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방법은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가지로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현재 요소를 포함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제외 하는 방법임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제외하는 경우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index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만 증가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포함하는 경우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index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증가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(sum-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현재 요소 값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연산 수행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8752F518-BF2F-E9A3-55E3-F1B749506A49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AD0EA69-B7C2-1911-4B20-87FFB9C74B30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7DAF4355-DA67-F7A2-CB33-B2830471B62E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2E2428F1-C419-0C71-A254-0707FD960D6B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9BB749DD-F377-FBCD-B2BC-089B1E27B5C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63EB0A6A-BE8B-3084-E4A1-F1632978D13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68CCD6D5-EFFA-8B85-63FB-45E93A78B16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D774B184-22D4-D48C-6683-90F308585CAC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A9D0518B-784E-113A-0145-6A9ABF4B7B56}"/>
              </a:ext>
            </a:extLst>
          </p:cNvPr>
          <p:cNvGraphicFramePr>
            <a:graphicFrameLocks noGrp="1"/>
          </p:cNvGraphicFramePr>
          <p:nvPr/>
        </p:nvGraphicFramePr>
        <p:xfrm>
          <a:off x="13669514" y="4166963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B005BD0B-8627-0CCE-478B-496069EC1AE3}"/>
              </a:ext>
            </a:extLst>
          </p:cNvPr>
          <p:cNvSpPr txBox="1"/>
          <p:nvPr/>
        </p:nvSpPr>
        <p:spPr>
          <a:xfrm>
            <a:off x="12752509" y="3944910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52A5F789-6E76-68C2-B261-BE4B80C697D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21179E52-9E32-874B-F3FF-0E71DE2F1808}"/>
              </a:ext>
            </a:extLst>
          </p:cNvPr>
          <p:cNvGraphicFramePr>
            <a:graphicFrameLocks noGrp="1"/>
          </p:cNvGraphicFramePr>
          <p:nvPr/>
        </p:nvGraphicFramePr>
        <p:xfrm>
          <a:off x="14728996" y="603078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89" name="표 88">
            <a:extLst>
              <a:ext uri="{FF2B5EF4-FFF2-40B4-BE49-F238E27FC236}">
                <a16:creationId xmlns:a16="http://schemas.microsoft.com/office/drawing/2014/main" id="{65618428-3D43-DB2C-CC95-BDE391758E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441945"/>
              </p:ext>
            </p:extLst>
          </p:nvPr>
        </p:nvGraphicFramePr>
        <p:xfrm>
          <a:off x="7472152" y="868118"/>
          <a:ext cx="4499942" cy="3489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9994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322692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SumofSubSet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sum, vector&lt;int&gt;&amp; sub,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set&lt;vector&lt;int&gt;&gt;&amp; subset){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if(sum == 0){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if(!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sub.empty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subset.insert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(sub);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size)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SumofSubSet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sum, sub, i+1, subset);//Exclude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element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&lt;= sum){//Include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element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sub.push_back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SumofSubSet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sum-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sub, i+1, subset);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sub.pop_back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{2, 3, 5, 5, 8, 12, 15, 17, 19};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sum = 18;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sub;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set&lt;vector&lt;int&gt;&gt; subset;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SumofSubSet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sum, sub, 0, subset);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k: subset){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for(auto t : k)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t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0793552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96F9CC-2687-4EFB-A1FF-487EBC4B5D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B746936-1805-3046-BD43-0D58B064CF2E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4. Backtracking – M Coloring 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7C704436-45DB-27CC-EB27-E4B99ACB02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7433310"/>
              </p:ext>
            </p:extLst>
          </p:nvPr>
        </p:nvGraphicFramePr>
        <p:xfrm>
          <a:off x="177799" y="868119"/>
          <a:ext cx="5470940" cy="22941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7094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2941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M-Coloring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undirected graph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와 숫자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이 주어질 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1)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정점을 최대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개의 색상으로 칠하기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2)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인접한 두 정점이 동일한 색상으로 칠해지지 않음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핵심 아이디어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Coloring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가능한지 확인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Recursion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통해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next vertex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대해서도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Coloring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여부 확인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검사한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vertex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수가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vertex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개수일 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종료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가능한 경우 출력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검사한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vertex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수가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vertex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개수일 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2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차원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vector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color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 저장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Recursion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부분에서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bool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변수와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||(or)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연산을 통해 모든 경우 출력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55C547B7-55EA-8F46-9C77-BBC19862EC7E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C509F05-FAE7-C316-DB4A-32E820693C30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33686A7A-BFE8-5605-77BD-EA511A4655AF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D2FC366A-292B-6BDD-18A4-A13C59CF461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CDBF6689-758A-60A6-8C31-E5F614E70A7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2DC3495D-BF34-46C8-BE42-0A43D3FAA88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9A65D69A-6078-9570-FCE4-0A86CB2483D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2895FCF1-C414-D549-00A4-8743EB82B1E8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CBF4A43-002D-79AF-7203-6905F8166DDF}"/>
              </a:ext>
            </a:extLst>
          </p:cNvPr>
          <p:cNvGraphicFramePr>
            <a:graphicFrameLocks noGrp="1"/>
          </p:cNvGraphicFramePr>
          <p:nvPr/>
        </p:nvGraphicFramePr>
        <p:xfrm>
          <a:off x="13669514" y="4166963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0FA2AF6B-3CEC-9031-4113-96EE36E747A5}"/>
              </a:ext>
            </a:extLst>
          </p:cNvPr>
          <p:cNvSpPr txBox="1"/>
          <p:nvPr/>
        </p:nvSpPr>
        <p:spPr>
          <a:xfrm>
            <a:off x="12752509" y="3944910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D0495545-BB4A-BC99-DE65-0EC9E5147A7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8E45E798-4DAF-05A2-FBF3-A4EF49F4188D}"/>
              </a:ext>
            </a:extLst>
          </p:cNvPr>
          <p:cNvGraphicFramePr>
            <a:graphicFrameLocks noGrp="1"/>
          </p:cNvGraphicFramePr>
          <p:nvPr/>
        </p:nvGraphicFramePr>
        <p:xfrm>
          <a:off x="14728996" y="603078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89" name="표 88">
            <a:extLst>
              <a:ext uri="{FF2B5EF4-FFF2-40B4-BE49-F238E27FC236}">
                <a16:creationId xmlns:a16="http://schemas.microsoft.com/office/drawing/2014/main" id="{51FEC893-5238-B6E3-CD7E-44516C6CC3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6776871"/>
              </p:ext>
            </p:extLst>
          </p:nvPr>
        </p:nvGraphicFramePr>
        <p:xfrm>
          <a:off x="5997634" y="868118"/>
          <a:ext cx="5552660" cy="5410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526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322692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PrintUDGraphColoring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result){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for(auto&amp; x : result){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for(auto&amp; y : x)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y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CanColoring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vertex, vector&lt;vector&lt;bool&gt;&gt;&amp; graph, vector&lt;int&gt;&amp; color,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cur_color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if(graph[vertex][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&amp;&amp;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cur_color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color[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UDGraphColoring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(vector&lt;vector&lt;bool&gt;&gt;&amp; graph, int m, vector&lt;int&gt;&amp; color, int vertex, vector&lt;vector&lt;int&gt;&gt;&amp; result){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if(vertex == size){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(color);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bool res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&lt;m;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CanColoring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(vertex, graph, color,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color[vertex]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res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UDGraphColoring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(graph, m, color, vertex+1, result) ||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color[vertex] =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vector&lt;vector&lt;bool&gt;&gt; graph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1, 1, 1},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0, 1, 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1, 0, 1},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0, 1, 0}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m = 3;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color(size, 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UDGraphColoring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(graph, m, color, 0, result))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PrintUDGraphColoring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(result);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"No result"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6667609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A63EDD-0404-B737-7868-9C02937E1B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7F9C842-8B8C-3FC4-ECA6-DDEB7A46CB9B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4. Backtracking – Hamiltonian Cycle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3692759-3193-93FB-ACC7-E375691584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3732637"/>
              </p:ext>
            </p:extLst>
          </p:nvPr>
        </p:nvGraphicFramePr>
        <p:xfrm>
          <a:off x="177798" y="868118"/>
          <a:ext cx="6350001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5000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27394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Hamiltonian Cycle(=circuit)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모든 정점을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번 방문하고 시작 정점으로 돌아오는 사이클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(NP-Complete Problem)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Hamiltonian Path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정점을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번만 방문하는 경로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시작 정점으로 돌아가지 않음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open path)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경로에서 각 정점은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번만 출력됨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지나온 경로에서 마지막 정점은 새로운 정점과 연결되야 함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cycle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출력 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어느 정점에서 시작하든 상관이 없음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8BF9A062-5C2A-0A11-B4A9-6C9FD102C0B9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D1CBAD5-F0BE-602E-BA71-A4F05E17712C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96804E62-307E-E7F3-98CA-4376AEF52861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32838C52-9CE9-3C9E-06A2-DB8C88715888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4293373E-C777-8EFC-8103-33D2CAB93E3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3100A588-CB85-2863-A590-48EAA39525A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3834ABDA-1BCD-3975-5FDD-F182F8C6B73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6C82A1F-50F8-8D6A-92D1-CC3807389181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8A4B4CC6-E1D0-5D26-9D59-065262E21978}"/>
              </a:ext>
            </a:extLst>
          </p:cNvPr>
          <p:cNvGraphicFramePr>
            <a:graphicFrameLocks noGrp="1"/>
          </p:cNvGraphicFramePr>
          <p:nvPr/>
        </p:nvGraphicFramePr>
        <p:xfrm>
          <a:off x="13669514" y="4166963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31CEDF7F-FBF8-B9EC-400C-4156ADA258F6}"/>
              </a:ext>
            </a:extLst>
          </p:cNvPr>
          <p:cNvSpPr txBox="1"/>
          <p:nvPr/>
        </p:nvSpPr>
        <p:spPr>
          <a:xfrm>
            <a:off x="12752509" y="3944910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8FEFC413-5042-4C7D-FA6A-20C59EB8CC3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BA0EBAA1-2535-01ED-E9EC-E7FB78CBCA4E}"/>
              </a:ext>
            </a:extLst>
          </p:cNvPr>
          <p:cNvGraphicFramePr>
            <a:graphicFrameLocks noGrp="1"/>
          </p:cNvGraphicFramePr>
          <p:nvPr/>
        </p:nvGraphicFramePr>
        <p:xfrm>
          <a:off x="14728996" y="603078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89" name="표 88">
            <a:extLst>
              <a:ext uri="{FF2B5EF4-FFF2-40B4-BE49-F238E27FC236}">
                <a16:creationId xmlns:a16="http://schemas.microsoft.com/office/drawing/2014/main" id="{69019F79-3EFF-7326-3AF5-E1C09BACEC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6937195"/>
              </p:ext>
            </p:extLst>
          </p:nvPr>
        </p:nvGraphicFramePr>
        <p:xfrm>
          <a:off x="185643" y="2517473"/>
          <a:ext cx="5539296" cy="3489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198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  <a:gridCol w="1719469">
                  <a:extLst>
                    <a:ext uri="{9D8B030D-6E8A-4147-A177-3AD203B41FA5}">
                      <a16:colId xmlns:a16="http://schemas.microsoft.com/office/drawing/2014/main" val="1087961358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322692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PrintHamiltonCycle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path){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: path)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path[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CheckPath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(vector&lt;vector&lt;bool&gt;&gt;&amp; graph, vector&lt;int&gt;&amp; path, 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if(cur_pos-1 &gt;=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if(path[cur_pos-1] != -1)//Check if new vertex can be connected to the last traversed vertex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if(graph[path[cur_pos-1]][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++)//Check if vertex has been passed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if(path[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HamiltonianCycle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(vector&lt;vector&lt;bool&gt;&gt;&amp; graph, vector&lt;int&gt;&amp; path, 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size){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if(graph[path[cur_pos-1]][path[0]] == 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path[size]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CheckPath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(graph, path,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path[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HamiltonianCycle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(graph, path, cur_pos+1))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path[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vector&lt;vector&lt;bool&gt;&gt; graph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1, 0, 1, 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0, 1, 1, 1},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1, 0, 0, 1},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1, 0, 0, 1},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1, 1, 1, 0}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path(size+1, 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HamiltonianCycle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(graph, path, 0))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PrintHamiltonCycle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(path);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"No result"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vector&lt;vector&lt;bool&gt;&gt; graph2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1, 0, 1, 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0, 1, 1, 1},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1, 0, 0, 1},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1, 0, 0, 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1, 1, 0, 0}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size2 = graph2.size();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path2(size2+1, 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HamiltonianCycle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(graph2, path2, 0))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PrintHamiltonCycle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(path2);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"No result"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6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B89A6A27-419A-D3AA-3C28-E7C6547CCA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8771976"/>
              </p:ext>
            </p:extLst>
          </p:nvPr>
        </p:nvGraphicFramePr>
        <p:xfrm>
          <a:off x="5867727" y="2517469"/>
          <a:ext cx="6168335" cy="3947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2148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  <a:gridCol w="2146852">
                  <a:extLst>
                    <a:ext uri="{9D8B030D-6E8A-4147-A177-3AD203B41FA5}">
                      <a16:colId xmlns:a16="http://schemas.microsoft.com/office/drawing/2014/main" val="1087961358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322692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PrintHamiltonCycle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path, int size, 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temp = size;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temp &gt;= 0 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=(i+1)%size, temp--)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path[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CheckPath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(vector&lt;vector&lt;bool&gt;&gt;&amp; graph, vector&lt;int&gt;&amp; path, 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count){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size+cur_pos-count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)%size;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before_pos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(size+cur_pos-1)%size;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if(path[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before_pos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!= -1)//Check if new vertex can be connected to the last traversed vertex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if(graph[path[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before_pos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]][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temp = count;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temp &gt; 0;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=(i+1)%size, temp--)//Check if vertex has been passed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if(path[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HamiltonianCycle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(vector&lt;vector&lt;bool&gt;&gt;&amp; graph, vector&lt;int&gt;&amp; path, 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count){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size+cur_pos-count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)%size;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if(count == size){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(size+start_pos-1)%size;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if(graph[path[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]][path[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]] ==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temp = size;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temp &gt; 0 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=(next_pos+1)%size, temp--){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CheckPath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(graph, path,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count)){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path[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HamiltonianCycle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(graph, path, (cur_pos+1)%size, count+1))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path[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vector&lt;vector&lt;bool&gt;&gt; graph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1, 0, 1, 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0, 1, 1, 1},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1, 0, 0, 1},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1, 0, 0, 1},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1, 1, 1, 0}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4;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path(size+1, 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HamiltonianCycle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(graph, path,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0))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PrintHamiltonCycle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(path, size,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"No result"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vector&lt;vector&lt;bool&gt;&gt; graph2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1, 0, 1, 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0, 1, 1, 1},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1, 0, 0, 1},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1, 0, 0, 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1, 1, 0, 0}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size2 = graph2.size();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start_pos2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path2(size2+1, 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HamiltonianCycle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(graph2, path2, start_pos2, 0))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PrintHamiltonCycle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(path2, size2, start_pos2);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"No result"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4939E737-965E-799E-D800-75861047BB0D}"/>
              </a:ext>
            </a:extLst>
          </p:cNvPr>
          <p:cNvSpPr txBox="1"/>
          <p:nvPr/>
        </p:nvSpPr>
        <p:spPr>
          <a:xfrm>
            <a:off x="2147748" y="4489386"/>
            <a:ext cx="1615086" cy="369332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Vertex: 0 </a:t>
            </a:r>
            <a:r>
              <a:rPr lang="ko-KR" altLang="en-US" dirty="0"/>
              <a:t>에서</a:t>
            </a:r>
            <a:endParaRPr lang="en-US" altLang="ko-KR" dirty="0"/>
          </a:p>
          <a:p>
            <a:r>
              <a:rPr lang="ko-KR" altLang="en-US" dirty="0"/>
              <a:t>시작 가능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E022509-B145-007D-FF41-FA1E2C0BCF0F}"/>
              </a:ext>
            </a:extLst>
          </p:cNvPr>
          <p:cNvSpPr txBox="1"/>
          <p:nvPr/>
        </p:nvSpPr>
        <p:spPr>
          <a:xfrm>
            <a:off x="8144351" y="4811809"/>
            <a:ext cx="1615086" cy="369332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모든 </a:t>
            </a:r>
            <a:r>
              <a:rPr lang="en-US" altLang="ko-KR" dirty="0"/>
              <a:t>vertex </a:t>
            </a:r>
            <a:r>
              <a:rPr lang="ko-KR" altLang="en-US" dirty="0"/>
              <a:t>에서</a:t>
            </a:r>
            <a:endParaRPr lang="en-US" altLang="ko-KR" dirty="0"/>
          </a:p>
          <a:p>
            <a:r>
              <a:rPr lang="ko-KR" altLang="en-US" dirty="0"/>
              <a:t>시작 가능</a:t>
            </a:r>
          </a:p>
        </p:txBody>
      </p:sp>
    </p:spTree>
    <p:extLst>
      <p:ext uri="{BB962C8B-B14F-4D97-AF65-F5344CB8AC3E}">
        <p14:creationId xmlns:p14="http://schemas.microsoft.com/office/powerpoint/2010/main" val="156530102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DC734A-1913-E289-40F5-442976323C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DA37B10-69C1-C43D-A532-DBE69E1738CF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4. Backtracking – Sudoku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AE0E4FEF-5897-E154-BB82-746B2953D3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5214445"/>
              </p:ext>
            </p:extLst>
          </p:nvPr>
        </p:nvGraphicFramePr>
        <p:xfrm>
          <a:off x="177798" y="868118"/>
          <a:ext cx="6350001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5000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Sudoku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- 9 X 9 board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행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열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3 X 3 Sub-board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부터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9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까지의 숫자를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번씩 넣기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ED61157B-18F2-081F-2E38-1D54F1FA40D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9768BDB-7F64-289D-DA71-961243E16188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8A5966E7-25A0-8D0B-A635-97CB9C04963C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187DB213-57B1-8D2D-A406-13C01B544977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CDA52549-5D61-EABE-9F42-87E42AD3B99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B90EA3DB-E4C8-506D-4F97-13B52D2303A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5883A9C1-E8D3-E407-8961-C0213464AEF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B2930E56-9826-A1E4-0C6C-E3432A4DAE81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31C21B93-43BD-EC71-FDAE-D3DE32604A31}"/>
              </a:ext>
            </a:extLst>
          </p:cNvPr>
          <p:cNvGraphicFramePr>
            <a:graphicFrameLocks noGrp="1"/>
          </p:cNvGraphicFramePr>
          <p:nvPr/>
        </p:nvGraphicFramePr>
        <p:xfrm>
          <a:off x="13669514" y="4166963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8CA3178A-1A7D-9CD3-D073-2384A751A602}"/>
              </a:ext>
            </a:extLst>
          </p:cNvPr>
          <p:cNvSpPr txBox="1"/>
          <p:nvPr/>
        </p:nvSpPr>
        <p:spPr>
          <a:xfrm>
            <a:off x="12752509" y="3944910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E50AFBD5-B211-3564-D956-6373D757ADE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2D7473D7-9723-6CD0-0420-7563A75B2AFA}"/>
              </a:ext>
            </a:extLst>
          </p:cNvPr>
          <p:cNvGraphicFramePr>
            <a:graphicFrameLocks noGrp="1"/>
          </p:cNvGraphicFramePr>
          <p:nvPr/>
        </p:nvGraphicFramePr>
        <p:xfrm>
          <a:off x="14728996" y="603078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89" name="표 88">
            <a:extLst>
              <a:ext uri="{FF2B5EF4-FFF2-40B4-BE49-F238E27FC236}">
                <a16:creationId xmlns:a16="http://schemas.microsoft.com/office/drawing/2014/main" id="{BBC77329-63FE-0208-62E1-4C354754B6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8881223"/>
              </p:ext>
            </p:extLst>
          </p:nvPr>
        </p:nvGraphicFramePr>
        <p:xfrm>
          <a:off x="188047" y="1372228"/>
          <a:ext cx="5539296" cy="5410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198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  <a:gridCol w="1719469">
                  <a:extLst>
                    <a:ext uri="{9D8B030D-6E8A-4147-A177-3AD203B41FA5}">
                      <a16:colId xmlns:a16="http://schemas.microsoft.com/office/drawing/2014/main" val="1087961358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322692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PrintSudoku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grid.size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j&lt;size;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grid[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FindUnassignedLoc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grid, int&amp; row, int&amp; col){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grid.size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for(row=0; row&lt;size; row++)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for(col=0; col&lt;size; col++)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if(!grid[row][col])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UsedInRow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grid, int row, int num){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grid.size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col=0; col&lt;size; col++)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if(grid[row][col] == num)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UsedInCol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grid, int col, int num){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grid.size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row=0; row&lt;size; row++)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if(grid[row][col] == num)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UsedInBox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grid, int row, int col, int num){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r=0; r&lt;3; r++)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c=0; c&lt;3;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c++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if(grid[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r+row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c+col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num)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CanWriteNum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grid, int row, int col, int num){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!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UsedInRow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(grid, row, num) &amp;&amp; !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UsedInCol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(grid, col, num) &amp;&amp; !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UsedInBox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(grid, row-row%3, col-col%3, num) &amp;&amp; grid[row][col] ==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Sudoku(vector&lt;vector&lt;int&gt;&gt;&amp; grid){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grid.size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row, col;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if(!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FindUnassignedLoc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(grid, row, col))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num=1; num&lt;=9; num++){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CanWriteNum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(grid, row, col, num)){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grid[row][col] = num;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if(Sudoku(grid))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grid[row][col]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grid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3, 0, 6, 5, 0, 8, 4, 0, 0 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5, 2, 0, 0, 0, 0, 0, 0, 0 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0, 8, 7, 0, 0, 0, 0, 3, 1 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0, 0, 3, 0, 1, 0, 0, 8, 0 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9, 0, 0, 8, 6, 3, 0, 0, 5 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0, 5, 0, 0, 9, 0, 6, 0, 0 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1, 3, 0, 0, 0, 0, 2, 5, 0 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0, 0, 0, 0, 0, 0, 0, 7, 4 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0, 0, 5, 2, 0, 6, 3, 0, 0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if(Sudoku(grid))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PrintSudoku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(grid);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6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F0BD7D53-4F1E-7BE1-E77C-AB2ECB66E5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0424330"/>
              </p:ext>
            </p:extLst>
          </p:nvPr>
        </p:nvGraphicFramePr>
        <p:xfrm>
          <a:off x="5942424" y="1372228"/>
          <a:ext cx="6168335" cy="495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2623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  <a:gridCol w="1942102">
                  <a:extLst>
                    <a:ext uri="{9D8B030D-6E8A-4147-A177-3AD203B41FA5}">
                      <a16:colId xmlns:a16="http://schemas.microsoft.com/office/drawing/2014/main" val="1087961358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322692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PrintSudoku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grid.size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j&lt;size;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grid[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GetIndexofBox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r, int c){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r/3*3+c/3;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CanWriteNumWithBitMask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row, vector&lt;int&gt;&amp; col, vector&lt;int&gt;&amp; box, int r, int c, int num){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!((row[r] &gt;&gt; num) &amp; 1) &amp;&amp; !((col[c] &gt;&gt; num) &amp; 1) &amp;&amp; !((box[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GetIndexofBox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r,c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)] &gt;&gt; num) &amp; 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SetInitialSudoku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grid, vector&lt;int&gt;&amp; row, vector&lt;int&gt;&amp; col, vector&lt;int&gt;&amp; box){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grid.size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j&lt;size;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row[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|= 1 &lt;&lt; grid[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col[j] |= 1 &lt;&lt; grid[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box[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GetIndexofBox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i,j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)] |= 1 &lt;&lt; grid[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SudokuWithBitMask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grid, int r, int c, vector&lt;int&gt;&amp; row, vector&lt;int&gt;&amp; col, vector&lt;int&gt;&amp; box){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static bool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seted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grid.size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if(!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seted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seted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true,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SetInitialSudoku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(grid, row, col, box);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if(r == size-1 &amp;&amp; c == size)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if(c == size)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c = 0, r++;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if(grid[r][c])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SudokuWithBitMask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(grid, r, c+1, row, col, box);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&lt;=size;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CanWriteNumWithBitMask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(row, col, box, r, c,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grid[r][c]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row[r] |= 1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col[c] |= 1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box[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GetIndexofBox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r,c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)] |= 1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SudokuWithBitMask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(grid, r, c+1, row, col, box))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row[r] &amp;= ~(1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col[c] &amp;= ~(1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box[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GetIndexofBox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r,c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)] &amp;= ~(1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grid[r][c]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6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grid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3, 0, 6, 5, 0, 8, 4, 0, 0 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5, 2, 0, 0, 0, 0, 0, 0, 0 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0, 8, 7, 0, 0, 0, 0, 3, 1 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0, 0, 3, 0, 1, 0, 0, 8, 0 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9, 0, 0, 8, 6, 3, 0, 0, 5 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0, 5, 0, 0, 9, 0, 6, 0, 0 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1, 3, 0, 0, 0, 0, 2, 5, 0 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0, 0, 0, 0, 0, 0, 0, 7, 4 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0, 0, 5, 2, 0, 6, 3, 0, 0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grid.size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row(size,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col(size,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box(size,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SudokuWithBitMask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(grid, 0, 0, row, col, box))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PrintSudoku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(grid);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BC7BFFE0-68A5-7CC5-0B89-EA72DB70C221}"/>
              </a:ext>
            </a:extLst>
          </p:cNvPr>
          <p:cNvSpPr txBox="1"/>
          <p:nvPr/>
        </p:nvSpPr>
        <p:spPr>
          <a:xfrm>
            <a:off x="2321003" y="4627143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Backtracking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3A249D4-ECBE-9909-6219-C87D422CF710}"/>
              </a:ext>
            </a:extLst>
          </p:cNvPr>
          <p:cNvSpPr txBox="1"/>
          <p:nvPr/>
        </p:nvSpPr>
        <p:spPr>
          <a:xfrm>
            <a:off x="8144351" y="4811809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Bitmask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6502490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33483D-C021-4CB8-E014-ACDDE7A125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FB19A98-FF10-0072-CB61-7DC6EE9D2043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4. Backtracking – Remove Invalid Parenthesis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13C99676-ECAD-75BE-4623-AAEDCF162F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7662567"/>
              </p:ext>
            </p:extLst>
          </p:nvPr>
        </p:nvGraphicFramePr>
        <p:xfrm>
          <a:off x="177798" y="868118"/>
          <a:ext cx="6964147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6414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Remove Invalid Parenthesis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괄호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paretheses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형태로 사용되지 않고 다른 형태로 사용되었을 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가능한 형태 출력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괄호는 한 쌍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여는 괄호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 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닫는 괄호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–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부여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두 괄호의 개수가 동일하면 항상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어떤 괄호를 제거했을 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유효한 괄호가 들어간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string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인지 확인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4C2EC9C1-DC35-478A-17CB-BBE8DCFCB75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73FCBEC-231F-B185-B657-1851B93142B6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64544358-00E5-5D81-1532-38EE888D0AE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E669C5CB-39B5-BF7D-4844-B73976CA5582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B6EAF00B-7B70-F279-B879-065D45859F8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09179070-4DC8-6E95-695F-8D4117DEEF5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BBBAA77C-BD57-5645-3C79-3B35A3CB96C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0187846A-B40A-1616-385F-D337E7945260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5C5B919F-7CCF-3118-8EA8-9A86FBCA7383}"/>
              </a:ext>
            </a:extLst>
          </p:cNvPr>
          <p:cNvGraphicFramePr>
            <a:graphicFrameLocks noGrp="1"/>
          </p:cNvGraphicFramePr>
          <p:nvPr/>
        </p:nvGraphicFramePr>
        <p:xfrm>
          <a:off x="13669514" y="4166963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4411CD9A-2237-8F24-43FE-5A1AD15E7DE1}"/>
              </a:ext>
            </a:extLst>
          </p:cNvPr>
          <p:cNvSpPr txBox="1"/>
          <p:nvPr/>
        </p:nvSpPr>
        <p:spPr>
          <a:xfrm>
            <a:off x="12752509" y="3944910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D75E756F-F6E9-6988-8A9A-E3B043C10ED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75ADD218-4748-DC8C-D0A2-6453DC7ABF5F}"/>
              </a:ext>
            </a:extLst>
          </p:cNvPr>
          <p:cNvGraphicFramePr>
            <a:graphicFrameLocks noGrp="1"/>
          </p:cNvGraphicFramePr>
          <p:nvPr/>
        </p:nvGraphicFramePr>
        <p:xfrm>
          <a:off x="14728996" y="603078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89" name="표 88">
            <a:extLst>
              <a:ext uri="{FF2B5EF4-FFF2-40B4-BE49-F238E27FC236}">
                <a16:creationId xmlns:a16="http://schemas.microsoft.com/office/drawing/2014/main" id="{1ECF485C-65B4-23C4-BB22-F9C2FF4290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6627072"/>
              </p:ext>
            </p:extLst>
          </p:nvPr>
        </p:nvGraphicFramePr>
        <p:xfrm>
          <a:off x="7356445" y="868118"/>
          <a:ext cx="3819827" cy="5044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198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322692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IsParenthesis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(char c){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c=='(' || c==')';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IsValidParenthesis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s){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cnt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s.length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if(s[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'(')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cnt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if(s[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')')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cnt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cnt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cnt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==0);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RemoveInvalidParentheses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s){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s.empty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unordered_set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&lt;string&gt; visit;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queue&lt;string&gt; q;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temp;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bool level;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q.push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visit.insert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while(!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q.empty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q.front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q.pop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IsValidParenthesis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s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level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if(level)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continue;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s.length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if(!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IsParenthesis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continue;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temp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s.substr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+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s.substr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(i+1);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visit.find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(temp) ==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visit.end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q.push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(temp);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visit.insert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(temp);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6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expression = "()())()";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RemoveInvalidParentheses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(expression);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expression = "()v)";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RemoveInvalidParentheses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(expression);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0306647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77EACE-49A0-1651-BDDD-D05C1D6E8D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64A657C-B705-7887-448C-3FFB9C160566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4. Backtracking – Gray code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12C706C8-9013-9DC6-711F-61050B7EEF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9132224"/>
              </p:ext>
            </p:extLst>
          </p:nvPr>
        </p:nvGraphicFramePr>
        <p:xfrm>
          <a:off x="177798" y="868118"/>
          <a:ext cx="6964147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6414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Gray code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숫자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입력되면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0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부터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-1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까지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graycode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출력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비트 중 무시할 수 있는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반전되는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있음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EFE1DDEB-079A-4B28-1358-5A30ACCA2566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288E433-789B-92E1-92BE-6880592AD3FD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289B2BC6-CFE0-C8DC-D0EC-D55B6750F64A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BF267B7-2F5C-6B49-ADC6-DE24462753E6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24C0AB39-1CDF-8AF3-E066-73B1074EBF3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6A5DB7C3-2C06-FAAB-A6CA-51AABC50DB4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2B488E49-A76F-4961-9906-4E2D87BBA53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FE95AD56-8D33-4DA0-B8E2-2BCC1A767949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51B6F10B-C599-C109-FD58-F861CDAE4794}"/>
              </a:ext>
            </a:extLst>
          </p:cNvPr>
          <p:cNvGraphicFramePr>
            <a:graphicFrameLocks noGrp="1"/>
          </p:cNvGraphicFramePr>
          <p:nvPr/>
        </p:nvGraphicFramePr>
        <p:xfrm>
          <a:off x="13669514" y="4166963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29B5136D-E371-B9E5-7AE5-1D599B7B5F9A}"/>
              </a:ext>
            </a:extLst>
          </p:cNvPr>
          <p:cNvSpPr txBox="1"/>
          <p:nvPr/>
        </p:nvSpPr>
        <p:spPr>
          <a:xfrm>
            <a:off x="12752509" y="3944910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57964746-2F23-62C6-F602-1F1A40526E7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3B96EAD0-2AB1-74CC-31A9-4A4D29B666F3}"/>
              </a:ext>
            </a:extLst>
          </p:cNvPr>
          <p:cNvGraphicFramePr>
            <a:graphicFrameLocks noGrp="1"/>
          </p:cNvGraphicFramePr>
          <p:nvPr/>
        </p:nvGraphicFramePr>
        <p:xfrm>
          <a:off x="14728996" y="603078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89" name="표 88">
            <a:extLst>
              <a:ext uri="{FF2B5EF4-FFF2-40B4-BE49-F238E27FC236}">
                <a16:creationId xmlns:a16="http://schemas.microsoft.com/office/drawing/2014/main" id="{1B4C53B7-C975-0BEC-3AF7-F98970E4D5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0784576"/>
              </p:ext>
            </p:extLst>
          </p:nvPr>
        </p:nvGraphicFramePr>
        <p:xfrm>
          <a:off x="7356445" y="868118"/>
          <a:ext cx="2413197" cy="2026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1319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48691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GraycodeToNBitNum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res, int n, int&amp; cur){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if(n==0){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res.push_back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(cur);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GraycodeToNBitNum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(res, n-1, cur);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cur ^= 1 &lt;&lt; (n-1);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GraycodeToNBitNum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(res, n-1, cur);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6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3;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cur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GraycodeToNBitNum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(res, n, cur);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k : res)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k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598635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8851534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스택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LIFO(Last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 First Out)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구조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기본작업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push()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pop()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top()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isEmpty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size():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스택 크기 반환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응용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하노이 타워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트리 순회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재고 범위 문제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히스토그램 문제 등 사용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유형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레지스터 스택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소량의 데이터만 처리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높이는 항상 제한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메모리 스택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많은 양의 데이터 처리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유연함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구현 쉬움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효율적 메모리 사용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빠른 액세스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backtracking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지원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Compiler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설계에 사용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제한된 용량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재귀 함수 호출 제한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Random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access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불가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Linked List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이용한 구현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Runtime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 필요에 따라 확장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축소 가능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추가 메모리 필요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Random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access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불가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Monotonic Stack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지속적 증가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감소 하는 스택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ex) 8, 6, 3, 2, 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Stack STL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&lt;stack&gt;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헤더 파일 포함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형식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template &lt;class Type, class Container = deque&lt;Type&gt; &gt; class stack;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CB42FF5-5B4B-BDC2-B304-2414C280D4C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509D34B-E0E8-90C7-BC3D-139F21F4F00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BFE464B-2009-7876-F909-B2039CC7F1D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Stack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7CB05A4-438D-103B-371E-3FEB7550BB2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866BFF6-F8D2-87F6-4B91-1640838C0CD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F68DF7B-4F14-3C3A-2405-DA2D37CAFA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F060B97-4E71-1254-9DDA-B3A30BE3377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7FCA7455-98B3-2432-8202-24DDE35A38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052075"/>
              </p:ext>
            </p:extLst>
          </p:nvPr>
        </p:nvGraphicFramePr>
        <p:xfrm>
          <a:off x="7855942" y="1137300"/>
          <a:ext cx="3793116" cy="3566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9311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5608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#include &lt;iostream&gt;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#include &lt;stack&gt;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using namespace std;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   stack&lt;int&gt; stack;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   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stack.push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   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stack.push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   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stack.push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(24);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   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stack.push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(25);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   int num=0;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   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stack.push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(num);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   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stack.pop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   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stack.pop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   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stack.pop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   while (!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stack.empty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       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stack.top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 &lt;&lt;"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       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stack.pop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   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C4432911-A9A8-C35F-1114-E8346F46F09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356307" y="4937701"/>
            <a:ext cx="4343551" cy="1500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02070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531DDA-50FF-1CE5-4773-11A528EDCC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F8811EE-37BF-A2A2-1479-F0DFFB3D5F14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4. Backtracking – Permutation of String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0AB86151-2C53-232C-C108-0488AE060E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6981106"/>
              </p:ext>
            </p:extLst>
          </p:nvPr>
        </p:nvGraphicFramePr>
        <p:xfrm>
          <a:off x="177799" y="868118"/>
          <a:ext cx="3517902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1790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Permutation of String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string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주어지면 모든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permutation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print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36629A75-E71F-9EFA-F519-8409DFDD8342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7DDED89-91CA-DE3F-0770-FE2A147B8CE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B6A82D3F-9EC1-0F1E-543D-74CAFFF27467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CED01895-452F-D2A8-4B89-F81DD785DF9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2F5D4818-07B6-991F-0CC5-58780695BA3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2E7B9D94-1AEB-0D57-1242-7AE150C6C64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76EF4D29-EA49-9481-5506-FCC12535D4A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B48E830B-14B8-390B-8EAB-ED17F2C9F0AA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BB4A2B4A-F03D-2319-80EB-C8E7C50A401C}"/>
              </a:ext>
            </a:extLst>
          </p:cNvPr>
          <p:cNvGraphicFramePr>
            <a:graphicFrameLocks noGrp="1"/>
          </p:cNvGraphicFramePr>
          <p:nvPr/>
        </p:nvGraphicFramePr>
        <p:xfrm>
          <a:off x="13669514" y="4166963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D9B25DB7-6AF2-EF7F-85B9-3739751D1B78}"/>
              </a:ext>
            </a:extLst>
          </p:cNvPr>
          <p:cNvSpPr txBox="1"/>
          <p:nvPr/>
        </p:nvSpPr>
        <p:spPr>
          <a:xfrm>
            <a:off x="12752509" y="3944910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7698C1E4-97EC-AE05-5121-88F22A9AAD1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1101DE82-B3FE-56A5-C149-AE288CC4FAB1}"/>
              </a:ext>
            </a:extLst>
          </p:cNvPr>
          <p:cNvGraphicFramePr>
            <a:graphicFrameLocks noGrp="1"/>
          </p:cNvGraphicFramePr>
          <p:nvPr/>
        </p:nvGraphicFramePr>
        <p:xfrm>
          <a:off x="14728996" y="603078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89" name="표 88">
            <a:extLst>
              <a:ext uri="{FF2B5EF4-FFF2-40B4-BE49-F238E27FC236}">
                <a16:creationId xmlns:a16="http://schemas.microsoft.com/office/drawing/2014/main" id="{1A7BC3F4-818B-EC6C-D66B-5F294D3D24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7651463"/>
              </p:ext>
            </p:extLst>
          </p:nvPr>
        </p:nvGraphicFramePr>
        <p:xfrm>
          <a:off x="177799" y="1582727"/>
          <a:ext cx="2413197" cy="3855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1319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48691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PermutateString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(string&amp; str, int l, int 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if(l == 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str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=l;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&lt;=r 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swap(str[l], str[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PermutateString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(str, l+1, r);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swap(str[l], str[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PermutateStringWithSTL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str, string out){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if(!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str.size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out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str.size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PermutateStringWithSTL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str.substr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(1),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out+str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rotate(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str.begin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str.begin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()+1,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str.end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PermutateStringWithNextPermutation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str){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//If cur string is lexicographically largest,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next_permutation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returns false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str.begin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str.end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unordered_set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&lt;string&gt;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do{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res.insert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//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str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}while(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next_permutation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str.begin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str.end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k : res)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k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str = "abb";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str.size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PermutateStringWithNextPermutation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B27D19A8-2CAA-A6B7-32D4-329F5F71A6AD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000111" y="1065673"/>
            <a:ext cx="5974544" cy="202978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65ED205C-1EF1-F864-959B-F1F260A3AEB7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406515" y="3569106"/>
            <a:ext cx="3631935" cy="2485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23574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0B31B0-CED0-5CDD-F6C8-B5C91FA1D3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5EF0A774-AC9F-1909-0843-6C384452C17A}"/>
              </a:ext>
            </a:extLst>
          </p:cNvPr>
          <p:cNvGrpSpPr/>
          <p:nvPr/>
        </p:nvGrpSpPr>
        <p:grpSpPr>
          <a:xfrm>
            <a:off x="0" y="0"/>
            <a:ext cx="12192000" cy="1368592"/>
            <a:chOff x="0" y="1453300"/>
            <a:chExt cx="12192000" cy="137340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D3639A75-0254-60B2-8792-58AADCF5F1D4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04FE64E-71E7-EA1C-F0AB-8E18BCB6C126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381000">
                      <a:srgbClr val="FF0000">
                        <a:alpha val="40000"/>
                      </a:srgb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Algorithm</a:t>
              </a:r>
              <a:endParaRPr lang="ko-KR" altLang="en-US" sz="7200" b="1" dirty="0">
                <a:solidFill>
                  <a:schemeClr val="bg1"/>
                </a:solidFill>
                <a:effectLst>
                  <a:glow rad="381000">
                    <a:srgbClr val="FF0000">
                      <a:alpha val="40000"/>
                    </a:srgb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6447CEE-A6F0-8789-C138-A221DF32DF90}"/>
              </a:ext>
            </a:extLst>
          </p:cNvPr>
          <p:cNvSpPr txBox="1"/>
          <p:nvPr/>
        </p:nvSpPr>
        <p:spPr>
          <a:xfrm>
            <a:off x="182947" y="1513295"/>
            <a:ext cx="115951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Search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Sorting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Recursion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Backtracking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254000">
                    <a:srgbClr val="0000FF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Greedy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Dynamic Programming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Pattern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Divide and Conquer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Mathematical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Geometric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Bitwise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Randomized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Branch and Bound</a:t>
            </a:r>
            <a:endParaRPr lang="ko-KR" altLang="en-US" sz="2400" b="1" dirty="0">
              <a:solidFill>
                <a:schemeClr val="bg1"/>
              </a:solidFill>
              <a:effectLst>
                <a:glow rad="127000">
                  <a:schemeClr val="tx1">
                    <a:alpha val="40000"/>
                  </a:schemeClr>
                </a:glo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477727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511BF3-1AD5-F69F-1233-3930658771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5DB40C7B-4639-F5AD-3446-7C475EBF1E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958635"/>
              </p:ext>
            </p:extLst>
          </p:nvPr>
        </p:nvGraphicFramePr>
        <p:xfrm>
          <a:off x="125127" y="868118"/>
          <a:ext cx="11966954" cy="411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6695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Greedy Algorithm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global optimum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solution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찾기 위해 각 단계에서 국소적으로 최적의 선택을 하는 알고리즘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미래 결정의 결과를 고려하지 않고 현재 이용 가능한 정보를 기반으로 결정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최적은 아니지만 최상의 선택을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문제에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overlapping subproblem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포함되면 안됨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자원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이익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정렬된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list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자원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최대 이익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최댓값이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 사례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scheduling, Resource allocation, minimum spanning tree, coin change problem,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huffman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coding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구현 쉬움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사간 복잡도 낮음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솔루션 탐색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필요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X, subproblem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대한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solution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유사 문제에 재사용할 수 있는 테이블에 저장될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local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최적 솔루션이 항상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global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최적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X,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최적성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증명 부족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변화하는 문제에 대해 쉽게 적응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Greedy Algorithm vs Dynamic Programming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Greedy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현재 가장 좋아 보이는 선택을 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Dynamic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현재 문제와 이전 해결된 하위 문제의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solution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고려해 각 단계에서 결정을 내려 최적 솔루션 계산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Greedy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최적 솔루션 보장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X, Dynamic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모든 경우를 고려한 최상의 솔루션을 선택하므로 최적 솔루션 생성 보장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Greedy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이전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선택을 수정하지 않아 메모리 효율적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Dynamic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DP table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필요하여 메모리 복잡성 증가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Greedy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시간 복잡도가 낮고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Dynamic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시간 복잡도가 높음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Greedy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하향식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(top-down)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접근 방식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Dynamic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상향식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(bottom-up)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접근 방식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적용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Knapsack, Minimum spanning tree, single source shortest path, activity selection, job sequencing/scheduling, Dijkstra, set cover, coloring,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huffman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coding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C5EFBD8D-E5BA-1736-8DEE-28E4EB67F35D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827B7BA-CD77-140B-75D7-BFEFFF2EB1EB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FA0D7EFB-C69F-F793-1C55-5C56468A4BA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6341F3BB-B535-4F0C-259C-EE575634311E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0F13243-286A-0582-5B01-13E599CB1EEF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Introduction 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8674AD7-959F-FB42-25F0-7654992D4C0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078DB130-0332-FA19-D280-DBF15BEDD40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90540DC1-A0D0-CFCD-7605-4413874A7D9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C15F3C63-BF2C-14A4-F112-7F4687410FC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134D4932-155B-6DB0-1461-0F16A8FDF5F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F1317BD2-6400-FF5D-8627-175C7AFEAE3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9FC869BE-AA00-FB87-750F-B5BB2DA41735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2EABF8F6-C398-8028-33D4-5ECD329F92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0595660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2AE8D9-4FEB-07F3-666C-CA007301B2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B1394638-7FFD-E291-F3B6-FF0673A2BA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3516564"/>
              </p:ext>
            </p:extLst>
          </p:nvPr>
        </p:nvGraphicFramePr>
        <p:xfrm>
          <a:off x="125127" y="868118"/>
          <a:ext cx="10799547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954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Activity Selection Problem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시작 시간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종료 시간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활동이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한 사람이 한 번에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활동만 수행 가능하다면 한 사람이 수행할 수 있는 최대 활동 수를 출력하는 문제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활동이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end time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따라 정렬되어 있다고 가정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정렬이 안되어 있다면 시간 복잡도는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O(N log N),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공간 복잡도는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O(N)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증가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남은 활동 중 종료 시간이 가장 짧고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시작 시간이 이전에 선택한 활동의 종료 시간보다 같거나 큰 활동을 선택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종료 시간을 오름차순으로 정렬한 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이전 작업의 종료시간보다 진행할 작업의 시작시간이 크거나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같은지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확인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O(n) [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O], O(n log n) [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BB46FC6F-A056-7E53-C10B-A009020BDC42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1F79848-4BF5-F1A0-866E-7DDD6A6D6206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4C298171-D9D0-D4E5-86BF-296D3E87D136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62B132F1-56FC-5CFE-E2ED-6F6AEFDF3F5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2C8441-9B65-5A36-6A0E-1699AB494ACA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Activity Selection Problem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5B02307-7238-2DDE-352B-CB3D9BE4C101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9930594-57F9-FC82-90A5-BFBC8E7399B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4B2041BD-C245-8E63-623A-806A414F8E6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7A215BE4-B4E8-282B-A5CC-8CC008044AD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423B6D08-7BF2-58A6-F66E-041C96A325B2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65135593-B38C-7D07-3C4A-D77D03F1467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732E67E0-FB85-84F6-3CCA-AE1F536731B0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9D195661-C807-0F4C-211F-4F471CF7003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B35EB0DB-8E2B-565F-EED4-175D8C11FE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9156098"/>
              </p:ext>
            </p:extLst>
          </p:nvPr>
        </p:nvGraphicFramePr>
        <p:xfrm>
          <a:off x="125127" y="2446323"/>
          <a:ext cx="3431805" cy="2956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180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1557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PrintMaxActivities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(vector&lt;pair&lt;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int,int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&gt;&gt;&amp; work, vector&lt;int&gt;&amp; result){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//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work.first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end time,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work.second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start time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if(!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is_sorted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work.begin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work.end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work.begin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work.end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=0,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work.size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for(j=1; j&lt;size;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if(work[j].second &gt;= work[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].first){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(j);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vector&lt;pair&lt;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int,int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&gt;&gt; work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{2, 1},{4,3}, {6,0}, {7,5}, {9,8}, {9,5}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PrintMaxActivities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(work, result);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k : result)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k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122418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7BB734-3415-32DD-A640-098F17CE4C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87BD90B9-A054-33FE-8663-2C77C56B4D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821058"/>
              </p:ext>
            </p:extLst>
          </p:nvPr>
        </p:nvGraphicFramePr>
        <p:xfrm>
          <a:off x="125127" y="868118"/>
          <a:ext cx="10799547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954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Job Sequencing Problem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작업에 마감일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수익이 주어지고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마감일 전 완료되면 수익이 발생하는 작업 제공됨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작업에는 단일 시간 단위가 소요되고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가능한 최소 기한은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최대 이익을 얻을 수 있도록 작업 선택하기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이익이 큰 순서대로 정렬하고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이익이 큰 작업부터 선택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[Greedy], O(n log n) [Priority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Queue], O(n log d) [Disjoint set, D: max deadline]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0EB2EEAA-C22D-4FCA-4CF1-2FEC2DA3DE52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A6E4582-0036-BB3E-E81C-39B4749E90E8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B613EBCC-131A-310A-B406-0D927EB6116F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D27C0AAF-4068-0EFD-6E2F-A28D630A0CD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F1BB9E-61D0-8C61-FA88-4B386ADAC9AF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Job Sequencing Problem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EEF6D3C-D9FA-55D6-0632-65C12EF49398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660D2E40-668F-2729-EBB3-7B4FC637727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B3365863-0C3C-FA6C-7DBB-BCF96E26108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27ABDBBE-13BF-CC50-43F6-3AE706DC47E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0E3225FF-4276-C291-32C2-B8CE4819F485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9AE715CD-A74F-7449-623B-22A4C7C8CB7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25FFCFE5-23C6-69BD-A600-0C6F11DB5275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3DE22E3-2191-39B9-F752-B4558EF64FA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1E5F288D-0D01-7D33-6C2B-E12566F3A1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2428507"/>
              </p:ext>
            </p:extLst>
          </p:nvPr>
        </p:nvGraphicFramePr>
        <p:xfrm>
          <a:off x="125127" y="2308682"/>
          <a:ext cx="3484347" cy="445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434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1557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Job{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char id;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deadline;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profit;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CompareProfit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(Job a, Job b){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a.profit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b.profit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PrintMaxProfitJobSequencing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(Job*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n, vector&lt;char&gt;&amp; result){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arr+n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CompareProfit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vector&lt;bool&gt; slot(n, false);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day(n, 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j=min(n,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].deadline)-1; j&gt;=0; j--){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if(slot[j] == false){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day[j]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[day[j]].id);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slot[j]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break;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Job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[]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{'a', 4, 100},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{'b', 1, 19},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{'c', 2, 27},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{'d', 1, 25},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{'e', 3, 15}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)/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vector&lt;char&gt;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PrintMaxProfitJobSequencing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n, result);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k : result)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k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BFFDBAA7-1F37-62E0-AE10-0852500D82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6798245"/>
              </p:ext>
            </p:extLst>
          </p:nvPr>
        </p:nvGraphicFramePr>
        <p:xfrm>
          <a:off x="3739429" y="2308682"/>
          <a:ext cx="4109990" cy="3383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0999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1557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JobProfit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bool operator()(Job const&amp; a, Job const&amp; b){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a.profit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b.profit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PrintMaxProfitJobSequencingWithPriorityQueue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(Job*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n, vector&lt;Job&gt;&amp; result){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// Ascending order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arr+n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[](Job a, Job b){return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a.deadline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b.deadline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// Descending order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priority_queue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&lt;Job, vector&lt;Job&gt;,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JobProfit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n-1;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&gt;=0 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slot;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==0)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slot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].deadline;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slot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].deadline -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[i-1].deadline;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pq.push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while(slot &gt; 0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 &gt; 0){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Job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job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pq.top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pq.pop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slot--;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(job);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[&amp;](Job a, Job b){return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a.deadline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b.deadline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result[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].id &lt;&lt; ' ';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E3235029-76C6-46DB-550A-D2A05ED685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8904113"/>
              </p:ext>
            </p:extLst>
          </p:nvPr>
        </p:nvGraphicFramePr>
        <p:xfrm>
          <a:off x="7979374" y="2308682"/>
          <a:ext cx="3041552" cy="3916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155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1557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DisjointSetForJobSequencing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int* parent;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DisjointSetForJobSequencing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parent = new int[n+1];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Find(int s){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if(s == parent[s])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parent[s] = Find(parent[s]);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void Merge(int u, int v){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parent[v] = u;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FindMaxDeadline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(Job*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result = INT_MIN;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result = max(result,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].deadline);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PrintMaxProfitJobSequencingWithDisjointSet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(Job*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arr+n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CompareProfit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max_deadline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FindMaxDeadline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n);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DisjointSetForJobSequencing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ds(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max_deadline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 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slot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ds.Find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].deadline);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if(slot &gt; 0){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ds.Merge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ds.Find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(slot-1), slot);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].id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150173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E1E96B-D615-F4AD-8D5A-813C06946C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58BFC15-2A19-4C1F-DED0-9FDBF57B76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5094414"/>
              </p:ext>
            </p:extLst>
          </p:nvPr>
        </p:nvGraphicFramePr>
        <p:xfrm>
          <a:off x="125128" y="868118"/>
          <a:ext cx="7559724" cy="265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5972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Huffman (En)Coding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무손실 데이터 압축 알고리즘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입력 문자에 가변 길이 코드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접두사 코드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할당하고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할당된 코드의 길이는 문자의 빈도를 기반으로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한 문자에 할당된 코드가 다른 문자에 할당된 코드의 접두사가 아닌 방식으로 코드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(bit sequence)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할당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상향식으로 트리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(T)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|c|= leaf node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|c|-1 =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노드 병합 작업 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빈도가 높은 것은 짧은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로 표현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빈도가 낮은 것은 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표현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압축하기 위함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응용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팩스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문자 전송에 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jpeg,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png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등 멀티미디어 코덱으로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문자에 대해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leaf node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생성하고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min heap push(priority queue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min heap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min frequency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갖는 두 노드를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extraction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두 노드의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sum of frequency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하나의 내부 노드로 생성하고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min heap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추가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최종적으로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min heap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에는 내부 노드 여러 개를 포함하는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root node 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개만 남음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 log 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A53D456E-A207-006D-2558-D37915FF8A7B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ACAE2B1-9747-1792-C947-900D956E073D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D439795B-6BE7-083C-7627-ABE81A972725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D32C3CC3-3F64-0C11-73DA-73F291190D5C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C4D9254-0343-DB11-A3B2-D01349354E18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Huffman Coding(Encoding)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728EC48-674A-9795-36C2-C2C1849E50D6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4F7A8282-CC34-224B-FB73-64CD1DAB19F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C8FA287F-506F-9F16-F38F-C0529027C42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3C234D4A-E5DA-F576-85ED-7F3AC84728C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6D369DD0-E278-1469-9646-0C191ECF63AA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63C3DC43-FBBC-298A-09FC-0121F999F49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CB320497-94C4-7739-76C5-B53C208244B1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89143157-6DC2-7C2E-592C-7BBEC99FA41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327D97AF-DBCF-8906-B8BB-314BFA6E4D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9357127"/>
              </p:ext>
            </p:extLst>
          </p:nvPr>
        </p:nvGraphicFramePr>
        <p:xfrm>
          <a:off x="7847591" y="868118"/>
          <a:ext cx="4169961" cy="594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6996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char data;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unsigned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*left, *right;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(char data, unsigned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left = right = NULL;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this-&gt;data = data;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this-&gt;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CompareFrequency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bool operator()(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l,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l-&gt;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 r-&gt;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PrintCode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root, string str){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if(!root)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if(root-&gt;data != '$')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root-&gt;data &lt;&lt; ": " &lt;&lt; str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PrintCode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(root-&gt;left, str+"0");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PrintCode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(root-&gt;right, str+"1");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HuffmanCode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(vector&lt;pair&lt;char, int&gt;&gt;&amp; str){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left, *right, *top;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priority_queue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*, vector&lt;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*&gt;,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CompareFrequency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 minheap;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minheap.push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(new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].first, str[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].second));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 != 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left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minheap.top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minheap.pop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right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minheap.top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minheap.pop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top = new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('$', left-&gt;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right-&gt;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top-&gt;left = left;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top-&gt;right = right;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minheap.push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(top);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PrintCode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minheap.top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"");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vector&lt;pair&lt;char, int&gt;&gt; str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{'a', 5},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{'b', 9},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{'c', 12},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{'d', 13},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{'e', 16},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{'f', 45}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HuffmanCode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pic>
        <p:nvPicPr>
          <p:cNvPr id="22" name="그림 21">
            <a:extLst>
              <a:ext uri="{FF2B5EF4-FFF2-40B4-BE49-F238E27FC236}">
                <a16:creationId xmlns:a16="http://schemas.microsoft.com/office/drawing/2014/main" id="{F7EA94C7-F09E-2FBE-7F8D-F7878E839B83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17327" y="3614749"/>
            <a:ext cx="5775325" cy="2985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62878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838FE9-45D9-7AB5-1D18-2BBB0FAC2A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B7F5EDB2-B04D-BFE4-AA0D-D20A3B0B310C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46B0BB0-66C7-E5E6-AE87-B8DE4C0D8CE3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9B2F81D8-64F8-D861-FC96-CA5088D5F8DB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0B172AAC-C328-7D7F-2558-06B25EF0A3AB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DDB034-79CF-3B4F-27E1-3AA0601233E2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Huffman Coding(Decoding)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CFE3FF5-7024-5278-B16E-759A7AAD345C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6F825DC6-5A39-B529-48F2-9C5660D6A21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5FFC2FE0-5CC3-7740-ECF5-18B68F8EA61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87F6C17-7D96-F186-1769-16E99C0CEB5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615F36E1-C3CF-793B-25D2-B9FE2989C5D3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B011C0B4-C20A-126B-EA57-6FE50EB7685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16778219-8BFE-43DE-2C68-823BAAB49691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3ADE72CF-A359-B434-5072-9CFEF5C50AE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204BA0D4-2613-5918-5FC3-6003A63F46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9403578"/>
              </p:ext>
            </p:extLst>
          </p:nvPr>
        </p:nvGraphicFramePr>
        <p:xfrm>
          <a:off x="54693" y="868118"/>
          <a:ext cx="12034400" cy="5410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7537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  <a:gridCol w="4359026">
                  <a:extLst>
                    <a:ext uri="{9D8B030D-6E8A-4147-A177-3AD203B41FA5}">
                      <a16:colId xmlns:a16="http://schemas.microsoft.com/office/drawing/2014/main" val="3831123502"/>
                    </a:ext>
                  </a:extLst>
                </a:gridCol>
              </a:tblGrid>
              <a:tr h="132356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1557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char data;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unsigned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*left, *right;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(char data, unsigned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left = right = NULL;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this-&gt;data = data;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this-&gt;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CompareFrequency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bool operator()(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l,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l-&gt;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 r-&gt;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PrintCode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root, string str){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if(!root)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if(root-&gt;data != '$')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root-&gt;data &lt;&lt; ": " &lt;&lt; str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PrintCode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(root-&gt;left, str+"0");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PrintCode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(root-&gt;right, str+"1");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StoreCode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root, string str, map&lt;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char,string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&gt;&amp; codes){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if(root == NULL)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if(root-&gt;data != '$')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codes[root-&gt;data] = str;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StoreCode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(root-&gt;left, str+"0", codes);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StoreCode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(root-&gt;right, str+"1", codes);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Huffman_Encoding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(map&lt;char, 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map&lt;char, string&gt;&amp; codes,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priority_queue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*, vector&lt;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*&gt;,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CompareFrequency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&gt;&amp; minheap){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left, *right, *top;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freqTable.size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for(map&lt;char, int&gt;::iterator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freqTable.begin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!=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freqTable.end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 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minheap.push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(new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-&gt;first,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-&gt;second));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 != 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left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minheap.top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minheap.pop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right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minheap.top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minheap.pop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top = new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('$', left-&gt;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right-&gt;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top-&gt;left = left;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top-&gt;right = right;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minheap.push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(top);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StoreCode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minheap.top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"", codes);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CalculateCharFrequency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(map&lt;char, 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string str){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[str[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]]++;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string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Huffman_Decoding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root, string s){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result = "";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cur = root;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'0')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cur = cur-&gt;left;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cur = cur-&gt;right;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if(cur-&gt;left == NULL &amp;&amp; cur-&gt;right == NULL){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result += cur-&gt;data;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cur = root;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result+'\0';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str =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geeksforgeeks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encoded, decoded;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map&lt;char, 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map&lt;char, string&gt; codes;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priority_queue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*, vector&lt;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*&gt;,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CompareFrequency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 minheap;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CalculateCharFrequency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str);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Huffman_Encoding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codes, minheap);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k : str)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encoded += codes[k];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"Encoded string: " &lt;&lt; encoded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decoded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Huffman_Decoding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minheap.top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encoded);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"Decoded string: " &lt;&lt; decoded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996270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2B54A7-5414-130E-9E12-DD04F6A31A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F973169B-AC23-2EA3-F958-416962BB3E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1307229"/>
              </p:ext>
            </p:extLst>
          </p:nvPr>
        </p:nvGraphicFramePr>
        <p:xfrm>
          <a:off x="125129" y="868118"/>
          <a:ext cx="7455492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5549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Water Connection Problem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집에는 안으로 들어가는 파이프가 최대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밖으로 나가는 파이프가 최대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 존재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탱크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(tank)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in-pipe X, out-pipe 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개인 모든 집에 설치해야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수도꼭지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(tap)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in-pipe 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out-pipe X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모든 집에 설치해야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집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파이프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집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집 사이 파이프 연결에 대한 정보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집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집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파이프 직경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탱크와 수도꼭지의 쌍의 수와 세 개의 정수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탱크 집 번호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수도꼭지 집 번호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파이프 최소 직경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출력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집의 개수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파이프 개수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),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시작 집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종료 집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파이프 직경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주어졌을 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start, end, pipe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배열에 값을 넣고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DFS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이용해서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start, end, min diameter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구함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AC10593-D352-5263-8D87-60465BDC690D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B8EE08F-EC6A-31D7-000A-DBF17D3C774E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1F9FBCC1-A2B6-D892-9D20-07B50FB1CBCA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B9AEE199-1262-D3AF-BF82-5F58364CE999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496D2D-4E94-1330-12A7-1261447E948B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Water Connection Problem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CD5F6E7-71AF-7620-70E7-ADB5F9BEB9B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BD291B1D-350D-F959-9D0B-7AFB40D4402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56C02DFA-2347-324D-BB31-0A86F6F8E71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B3E55FB-7898-5ED2-F41F-9721AA7BAB9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DB9EFBA2-1D2C-8916-453E-B759E67B0DAD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31D0AD95-F20E-0FCA-2C8F-2EF4D9DCFC1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E90482E1-368B-FF53-9E69-360203ACBEB9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5E80CD00-F7D5-A27A-B1C9-DB9A067E830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3A37532E-6616-6FF6-4070-080252A9AD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4745831"/>
              </p:ext>
            </p:extLst>
          </p:nvPr>
        </p:nvGraphicFramePr>
        <p:xfrm>
          <a:off x="7690383" y="868118"/>
          <a:ext cx="4169961" cy="4983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6996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DFS(int k, int&amp; p, vector&lt;int&gt;&amp; start,  vector&lt;int&gt;&amp; pipe){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if(start[k] == 0)// if End house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if(pipe[k] &lt; p)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p = pipe[k];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DFS(start[k], p, start, pipe);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WaterConnection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vector&lt;int&gt;&amp; start, vector&lt;int&gt;&amp; end, vector&lt;int&gt;&amp; pipe){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n_house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n_pipe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n_pipe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h1=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][0], h2=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][1], diameter=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][2];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start[h1] = h2;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pipe[h1] = diameter;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end[h2] = h1;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n_house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if(end[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0 &amp;&amp; start[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]){// Start house's Condition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p = INF;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end_point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DFS(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p, start, pipe);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({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end_point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p});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"Number of (tank, tap): "&lt;&lt;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t : result){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for(auto y : 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y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h = 9, p = 6;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start(h+1,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pipe(h+1, INF);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end(h+1,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{7, 4, 98}, {5, 9, 72}, {4, 6, 10},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{2, 8, 22}, {9, 7, 17}, {3, 1, 66}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WaterConnection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start, end, pipe);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5826208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4324B3-8B5E-D52F-B716-BB84494544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85F37E95-1CE3-09C8-188B-08BEC14042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9112973"/>
              </p:ext>
            </p:extLst>
          </p:nvPr>
        </p:nvGraphicFramePr>
        <p:xfrm>
          <a:off x="125129" y="868118"/>
          <a:ext cx="7455492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5549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Minimum Swap for Bracket Balancing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문자열에서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[]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형태로 사용되었는지 확인하고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잘못된 형태면 최소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swap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수를 출력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[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만나면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++, ]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만나면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–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연산 수행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[,]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대한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count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&lt;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일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위치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–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현재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swap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횟수에 저장하고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swap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수행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E49747FF-607E-F759-35DD-BF941FB144A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40CCDB8-1680-AC9F-9BAC-2A14E7CFD5B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668824D2-4C47-D8B1-4C3D-6A56F30AB61D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03331730-4D9F-8203-097A-D2DD6141FBE3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A0475F-E4A9-9AA3-D70B-252AB0228F6D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Min Swap for Bracket Balancing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CF775A7-3806-584C-AE64-79459DD4D5A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F2C981D5-00F1-B4CD-6241-092EBDD5762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BD289EB9-B58D-7393-B679-9E143E4F8A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79C58272-D6FB-7B2C-4435-CEF308E402E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36C78B61-2E4E-983F-85E6-1EE8FBE13ED0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EABF279D-AFD9-F643-54CE-C16656AA5AA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99D557A3-DFB3-4DB4-0EF8-5658A4447616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E1BF4569-23AA-C02F-4AFA-CC0FD1EFFC6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54DE8AD8-3EDF-41B6-FF9C-7E184442A7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0234785"/>
              </p:ext>
            </p:extLst>
          </p:nvPr>
        </p:nvGraphicFramePr>
        <p:xfrm>
          <a:off x="125129" y="2278508"/>
          <a:ext cx="2020884" cy="327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088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MinSwapCount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s){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pos;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'[')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count=0,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n_swap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=0, p=0;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'[')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count++, p++;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count--;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if(count &lt; 0){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n_swap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+= pos[p]-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swap(s[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s[pos[p]]);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count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n_swap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s = "[]][][";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MinSwapCount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(s) &lt;&lt; "\n";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 = "[[][]]";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MinSwapCount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(s) &lt;&lt; "\n";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5998278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EB4E9D-759A-0996-AB8A-160AC2F87F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3B37AFE0-E523-BEA2-E238-A7B4C53E88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7203743"/>
              </p:ext>
            </p:extLst>
          </p:nvPr>
        </p:nvGraphicFramePr>
        <p:xfrm>
          <a:off x="125129" y="868118"/>
          <a:ext cx="7455492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5549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Egyptian Fraction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분자가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1,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분모가 양의 정수인 단위 분수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(unit fraction)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분수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(fraction)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표현한 것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Ex) 2/3 = 1/2 + 1/6, 6/14 = 1/3 + 1/11 + 1/231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ceil(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분모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분자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=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다음 분모 값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분자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분모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-1/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분모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=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다음 분수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위 과정을 다음 분수의 분자가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될 때까지 반복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O(d) [d: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입력 분수의 분모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),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[n: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분모의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AD1A2125-DD24-5381-8983-2A99702D7AB9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38D16D2-3F8D-4491-9FF7-CFEEAA557DE3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4C1148A3-074F-BCA2-468B-98D27287FFC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0A9321C8-2C60-6207-28F4-7EBE2A937C39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1DC081-88FC-2AE0-2F9C-B99969A6C6B9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Egyptian Fraction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5920957-825C-27CE-F7FD-FCC5E03BF4EA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1F62A5C1-0B5B-7395-D8BE-2018FF8543E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1C758933-7C76-FA57-49E7-8CE806328E2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072A5574-5B50-D5BC-5020-ECB453DA250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9E69F396-0072-347C-890E-F2E50DDE895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87B3810E-A692-F41A-37E9-B678020D71F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5522E7B0-B754-F99C-6997-55165485E1A1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FBF4E2A6-E2D3-FB0E-6727-3C0635BBA17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BF39B34F-A42B-593C-3623-79CEC7A5CA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4884363"/>
              </p:ext>
            </p:extLst>
          </p:nvPr>
        </p:nvGraphicFramePr>
        <p:xfrm>
          <a:off x="125129" y="2446323"/>
          <a:ext cx="1862421" cy="2956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6242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EgyptianFraction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n, int 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//n: numerator, d: denominator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if(d==0 || n==0)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if(d % n == 0){//simplify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"1/" &lt;&lt; d/n;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n%d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0){//not fraction(integer 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n/d;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if(n/d){// Improper fraction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n/d &lt;&lt; " +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EgyptianFraction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n%d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d);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x = d/n+1;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"1/" &lt;&lt; x &lt;&lt; " +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EgyptianFraction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(n*x-d, d*x);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EgyptianFraction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(6,14);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6834562F-D0DB-6FF5-9650-77FCF2BCDE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1819926"/>
              </p:ext>
            </p:extLst>
          </p:nvPr>
        </p:nvGraphicFramePr>
        <p:xfrm>
          <a:off x="2244558" y="2446323"/>
          <a:ext cx="1862421" cy="2529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6242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GetEgyptianFraction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n, int d,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d_list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if(n==0)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d_list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x = ceil((double)d/n);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d_list.push_back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(x);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d_list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GetEgyptianFraction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(n*x-d, d*x,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d_list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d_list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str = "";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result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GetEgyptianFraction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(6, 14, {});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k : result)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str +="1/"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to_string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(k) + " +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temp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str.substr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str.length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()-3);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temp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79E2272B-AED0-17CA-27FE-9196A74FDDFC}"/>
              </a:ext>
            </a:extLst>
          </p:cNvPr>
          <p:cNvSpPr txBox="1"/>
          <p:nvPr/>
        </p:nvSpPr>
        <p:spPr>
          <a:xfrm>
            <a:off x="1237269" y="5163505"/>
            <a:ext cx="750281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O(d)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E0559A-5803-3FCA-DA9A-0C39E29ED8AF}"/>
              </a:ext>
            </a:extLst>
          </p:cNvPr>
          <p:cNvSpPr txBox="1"/>
          <p:nvPr/>
        </p:nvSpPr>
        <p:spPr>
          <a:xfrm>
            <a:off x="3356698" y="4762259"/>
            <a:ext cx="750281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O(n</a:t>
            </a:r>
            <a:r>
              <a:rPr lang="en-US" altLang="ko-KR" baseline="30000" dirty="0"/>
              <a:t>2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600416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7552661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FIFO(First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 First Out)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구조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기본작업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enqueue()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dequeue()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front()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rear()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isEmpty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isFull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size()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응용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BFS,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소비자들이 리소스 공유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(CPU, Disk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스케줄링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프로세스 간 비동기 통신 등 사용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유형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Circular Queue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Priority Queue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Deque(Double Ended Queue)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 큐 장점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구현 용이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대용량 데이터 관리 용이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삽입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삭제 용이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 큐 단점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정적 크기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Deque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회문 검사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그래프 순회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작업 스케줄러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다단계 실행 취소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다시 실행 등에 사용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CB42FF5-5B4B-BDC2-B304-2414C280D4C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509D34B-E0E8-90C7-BC3D-139F21F4F00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BFE464B-2009-7876-F909-B2039CC7F1D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Queue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7CB05A4-438D-103B-371E-3FEB7550BB2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866BFF6-F8D2-87F6-4B91-1640838C0CD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F68DF7B-4F14-3C3A-2405-DA2D37CAFA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F060B97-4E71-1254-9DDA-B3A30BE3377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9FAFF52E-9DF0-DD28-1864-9C78FAEA8F1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9FFFA"/>
              </a:clrFrom>
              <a:clrTo>
                <a:srgbClr val="F9FFF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673850" y="1074527"/>
            <a:ext cx="5124450" cy="191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49330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9491AD-8F07-B698-29E7-35D2752349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0C3EBE71-3D8D-D83C-F844-62ADA2A44E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0595844"/>
              </p:ext>
            </p:extLst>
          </p:nvPr>
        </p:nvGraphicFramePr>
        <p:xfrm>
          <a:off x="125129" y="868118"/>
          <a:ext cx="7455492" cy="8466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5549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Policemen Catch Thieves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배열에 경찰과 도둑이 포함되고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경찰은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명의 도둑만 잡을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경찰은 경찰과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초과 떨어진 거리의 도둑을 잡을 수 없음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이하 거리는 가능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A0ADB828-8C30-8E5F-17DD-89BB53C527B1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B6907AB-F0E9-4306-A9A9-45B5C745AA64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698D5E33-27BA-B9CD-CABB-B0AB48CAE93F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83CD8736-0813-EFD0-97A2-9439595E9939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F8CA21-5C8D-4930-3F11-7742A4AF092D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Policemen Catch Thieves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6D729BB-4D38-BC73-A906-3D79813EFE5B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17AF7E4-DD48-0E22-9AED-6149C78C223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AD3C6B43-BA02-E53F-F02E-1F4AEEC89DF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1BA2141C-6D7A-BEAB-B61E-8E6294FB653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7E4CB67-B8D6-463B-C698-566C55ED094A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7DD03DC0-035C-95AD-3173-F55F32B393E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7303BB89-C240-7C86-BABA-4087D22C2D15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22CE2DB3-7ED9-6F4B-8700-5239B87F26D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AF6DDF3-7914-9834-AF65-285FC75F49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7956602"/>
              </p:ext>
            </p:extLst>
          </p:nvPr>
        </p:nvGraphicFramePr>
        <p:xfrm>
          <a:off x="125129" y="1829428"/>
          <a:ext cx="2103722" cy="402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372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PoliceCatchThief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str, int k){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result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str.length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for(auto&amp; k : str)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k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tolower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(k);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pol;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if(str[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'p')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pol.push_back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if(str[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't')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thi.push_back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l=0, r=0;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thi.size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pol.size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while(l&lt;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&amp;&amp; r&lt;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if(abs(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[l] - pol[r]) &lt;= k)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l++, r++, result++;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[l] &lt; pol[r])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l++;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k =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str = "PTTPT";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PoliceCatchThief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(str, k)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 = "TTPPTP";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PoliceCatchThief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(str, k)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 = "PTPTTP";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PoliceCatchThief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(str, k)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1222498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2D5978-4B54-0995-B35E-71DBBA0930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C1FE255C-6924-059A-9F26-CBF72E24C5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7779779"/>
              </p:ext>
            </p:extLst>
          </p:nvPr>
        </p:nvGraphicFramePr>
        <p:xfrm>
          <a:off x="125128" y="868118"/>
          <a:ext cx="9933271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33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Fitting Shelves Problem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벽 길이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두 길이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m, n(m&lt;n)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선반이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사용할 선반 종류별 개수와 빈 공간이 최소가 되도록 최적해에서 남은 빈 공간 구함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두 선반 중 길이가 더 큰 것이 선호됨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비용은 부차적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m&lt;n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이므로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최대 개수일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개수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0)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부터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개수를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개씩 늘려가며 빈 공간이 최소화 되도록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update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O(w/max(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n,m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598FB407-5ED2-A701-C902-1EA61DA20B8F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3525719-CD9B-8AE8-CDDA-04E71B72366D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8FBEC0A2-4C6B-5B35-8A43-1708A746F45B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A879386B-E177-D346-2E34-4C9389C08724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60C82E-9528-24BD-8607-67B5695728BC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Fitting Shelves Problem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5A87DD6-E7DB-AFCD-D1EE-F4A98A75F54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5E1BD635-0DEE-CA53-A48E-A67AC32B6FA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1B7FFF35-C6CE-DE46-6E4E-B077BA5E987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6FE46A9-399C-85A7-CDDC-E581B758CEE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31BD8975-7F83-EE1B-387B-D0DF965FA873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2C77CEC7-706D-4119-9298-84A3CA53BCD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2B77C1B8-BCC1-9A0E-3BBD-B3B0EE7C2559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8BBB9ECA-3E2E-4882-339C-982D0B06E32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64AA3D8-3E04-1748-BE4E-52CA844006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1982147"/>
              </p:ext>
            </p:extLst>
          </p:nvPr>
        </p:nvGraphicFramePr>
        <p:xfrm>
          <a:off x="125128" y="2184366"/>
          <a:ext cx="2792243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922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FittingShelves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wall, int a, int b){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p = wall/a, q=0, rem=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wall%a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=p,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=q,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rem;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while(wall &gt;= b){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q +=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wall -= b;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p = wall / a;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rem = wall % a;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if(rem &lt;=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p;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q;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rem;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 "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 "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wall = 29, m = 3, n = 9;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FittingShelves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(wall, m, n);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wall = 76, m = 1, n = 10;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FittingShelves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(wall, m, n);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2021650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541F81-A788-E57A-E81A-8E9FEE44FC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AB9D9C63-ACEA-CE8E-398A-068F328367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9404391"/>
              </p:ext>
            </p:extLst>
          </p:nvPr>
        </p:nvGraphicFramePr>
        <p:xfrm>
          <a:off x="125129" y="868118"/>
          <a:ext cx="10415871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158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Assign Mice to Holes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쥐와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구멍이 직선 상에 있고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구멍에는 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마리만 수용 가능하고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쥐는 좌우로 최대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칸 이동 가능하고 이동 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분이 소요될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마지막 쥐가 구멍 안으로 들어가는 시간이 최소화 되도록 쥐를 구멍에 할당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쥐와 구멍을 정렬한 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|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구멍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|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값의 최대값을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update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2960B6A-C978-F158-FAF4-874AF354F0B2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2AF0592-4261-303E-70EA-F65749A07C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2136DC15-984E-C86C-B39E-646E7C70A965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5BD7F129-767D-C8D5-ED7A-85A4436BC360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4ECFC7-A758-DE00-D6A7-9E127B050F81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Assign Mice to Holes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D4DB1ED-0955-0F85-4D4E-138E8453F2A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051AD1C4-29A1-FF18-5E87-DE96FFD205D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CE30D292-0957-F004-C564-D37621F80C6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5936E9BE-A5CD-3C1C-5244-A63ACF94ABF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9F1DDE3-6460-6DC2-06C4-86B4E3DEBE43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50FDFA8A-1FD1-CC81-658C-4A22093B8B7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7E9436AB-2049-A8CB-116E-3A0E5F5990A6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630C741C-2306-4A0E-4D22-D7CD1430DBF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D9625E30-F9D3-1AFA-04B8-5C8679A3DF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4083024"/>
              </p:ext>
            </p:extLst>
          </p:nvPr>
        </p:nvGraphicFramePr>
        <p:xfrm>
          <a:off x="125129" y="2278508"/>
          <a:ext cx="2880538" cy="22306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053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AssignMice2Hole(vector&lt;int&gt;&amp; mice, vector&lt;int&gt;&amp; hole){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mice.size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mice.begin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mice.end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hole.begin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hole.end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max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if(max &lt; abs(mice[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]-hole[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max = abs(mice[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]-hole[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max;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mice = {4, -4, 2};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hole = {4, 0, 5};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min = AssignMice2Hole(mice, hole);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min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8060467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9CF0BF-3544-4950-6873-AD114B6957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55E2FF59-9CA8-AFA2-73EA-4E304FAEA2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9460783"/>
              </p:ext>
            </p:extLst>
          </p:nvPr>
        </p:nvGraphicFramePr>
        <p:xfrm>
          <a:off x="125129" y="868118"/>
          <a:ext cx="10415871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158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Minimum Product Subset of Array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배열의 하위 집합의 요소들을 곱하여 최소 값을 얻는 것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짝수 개의 음수가 있으면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최소값은 가장 큰 음수를 제외한 모든 요소의 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홀수 개의 음수가 있으면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최소값은 모든 요소의 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있고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음수가 없으면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최소값은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음수가 없고 모든 요소가 양수이면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최소값은 최소값을 갖는 요소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FCDB4A8-AA42-B57A-BA89-E5D6BCE3CEAF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412048D-F15B-8492-7E2F-7B4AF55C94F9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199A63A-E98C-4332-AB4B-A78D07E15B89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C796CA41-6D07-BFB4-ADBF-5ED4E2BAF37D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38507B-7367-B38A-BF8A-70452B81C235}"/>
              </a:ext>
            </a:extLst>
          </p:cNvPr>
          <p:cNvSpPr txBox="1"/>
          <p:nvPr/>
        </p:nvSpPr>
        <p:spPr>
          <a:xfrm>
            <a:off x="-1" y="-57750"/>
            <a:ext cx="120920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Minimum Product Subset of Array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32C08F1-EDF7-2CAA-C6F4-88D22DA23A3B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6948F509-7499-D2B6-A185-E2C6D8E101E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EB4ECC4E-D9DC-5975-65B1-9605078F4E1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36FEC1B7-EA67-F291-3695-BF0B6852C7C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1E576BD4-F21D-FC74-2C1C-6EFA112F60B1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157C55A9-E5D5-9928-1E24-07BBEF4583E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BE9BD107-72B4-E887-8379-919F098D9B18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E44A7CE-90C8-B29A-87F5-65187BA6F9C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59C74E8-3DE6-B406-0B10-8F11E2BBD0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6464443"/>
              </p:ext>
            </p:extLst>
          </p:nvPr>
        </p:nvGraphicFramePr>
        <p:xfrm>
          <a:off x="125129" y="2583743"/>
          <a:ext cx="2993457" cy="3703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9345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MinProductSubset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count_neg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count_zero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=0, result=1;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max_neg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INT_MAX,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min_pos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INT_MAX;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if(size ==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0){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count_zero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continue;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0){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count_neg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max_neg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max_neg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min_pos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min_pos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result *=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count_zero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size ||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count_neg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0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count_zero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&gt;0))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count_neg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min_pos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if(!(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count_neg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&amp; 1)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count_neg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!=0)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result /=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max_neg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a = {-1, -1, -2, 4, 3};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MinProductSubset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(a)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6910162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ACF552-9377-646A-CA38-BF1D2B28C8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2A3C37FB-A016-1663-6AE7-FDE6DC06B9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8091395"/>
              </p:ext>
            </p:extLst>
          </p:nvPr>
        </p:nvGraphicFramePr>
        <p:xfrm>
          <a:off x="125130" y="868118"/>
          <a:ext cx="7345714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4571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Maximize Array Sum after K Negations using Sorting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크기가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배열과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주어질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–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수행해서 배열 요소들의 합을 최대로 만들어야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정렬한 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음수를 양수로 변경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요소의 값이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클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남은 횟수를 검사하여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또는 짝수 인 경우 합을 구하기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|cur| &gt;= |before|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검사하여 양수 중 최소값을 갖는 요소 찾고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before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대해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* (-1)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연산 수행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867DA0D3-0417-69DF-3E62-3D08854D83C1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0791A64-6170-14C8-3E14-893440A61DEC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328E22F1-E5DD-A0BB-AEC8-CCFE0CBBF191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90A24D3D-08EE-2A5A-4EE2-070D53BA63A5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F42F40-83B3-FD55-C110-11975698BCCB}"/>
              </a:ext>
            </a:extLst>
          </p:cNvPr>
          <p:cNvSpPr txBox="1"/>
          <p:nvPr/>
        </p:nvSpPr>
        <p:spPr>
          <a:xfrm>
            <a:off x="-1" y="-57750"/>
            <a:ext cx="12191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Max Array Sum after K negation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EB094F5-079F-4EC8-1B31-AADAD3D3A928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B4DB8ED-72C9-07E2-A75F-8EAABD0A91E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C1D9E573-3D1B-5070-F1F3-81B2D905E2B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4E3AB0FE-78B5-517C-817D-4BC169000C8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B51409B-DA04-34F6-EEA4-799423941F4F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2181950A-96DD-699E-778A-77A80329BB0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D1FC35C6-7513-6E11-E3A4-F1F34631C471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7D2A55BC-57DF-1AE7-8CB1-C7D808F28D1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1BF6C98B-A370-C919-8091-EB5FEC7462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3641148"/>
              </p:ext>
            </p:extLst>
          </p:nvPr>
        </p:nvGraphicFramePr>
        <p:xfrm>
          <a:off x="125129" y="2498764"/>
          <a:ext cx="2512194" cy="3703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1219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SumArray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sum=0;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for(auto&amp; k :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sum += 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sum;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MaxArraySumKNegation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k){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sum=0,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if(k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0){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*=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--k;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continue;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break;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==size)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--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if(k==0 || k%2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SumArray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!= 0 &amp;&amp; abs(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 &gt;= abs(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--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*=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SumArray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{-2, 0, 5, -1, 2};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MaxArraySumKNegation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4)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5008371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4149E0-D5FE-F1FD-3012-EA7C9659F3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A7851A5D-E334-92A1-8FF9-C40648713B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6151548"/>
              </p:ext>
            </p:extLst>
          </p:nvPr>
        </p:nvGraphicFramePr>
        <p:xfrm>
          <a:off x="125129" y="868118"/>
          <a:ext cx="10415871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158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Minimum Sum of Product of 2 Arrays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두 개의 배열과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첫번째 배열의 요소에 대해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+-2*k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하고 두 배열의 요소의 곱을 합한 결과가 최소값이 나오도록 함 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두 배열의 요소의 곱과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+-2*k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한 결과의 차이를 저장하고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가장 큰 차이를 찾아서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update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한 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최종 결과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– diff)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하여 최소 합을 찾기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AA924E89-BB6F-4B2B-3027-1C689004BC6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3F2CDED-2E17-06A4-1BC0-DBAD6E6BBE68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AC619957-A83A-31B3-273C-0FCF8870B0FC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77DAC38-233F-7DBE-2243-5FFDDB16A302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5432CC-0CC9-D572-C409-98B5A5160149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Min Sum of Product of 2 Arrays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860FF20-664C-03E5-E3F9-F0E969C32312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201EFDCD-97F2-D925-B756-6C9B7527299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3F651A0B-BFBF-8985-96B5-C81BA4AAF24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8192DB92-D549-4816-CC0D-C2B25EEBDB5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C18BFD12-97CB-CD59-6CE1-ABC399FB8B5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FC9C79E1-EDAB-B71A-7E2C-B4E53D45C47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B992FBBB-B42B-18C4-6095-97D4ABEF1A49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398F31C0-EA6D-B6C5-9A2E-E6A01864BE5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CF2FCDE-6ACB-FC1A-533B-537A4CF127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2782836"/>
              </p:ext>
            </p:extLst>
          </p:nvPr>
        </p:nvGraphicFramePr>
        <p:xfrm>
          <a:off x="125129" y="2080563"/>
          <a:ext cx="2880538" cy="327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053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MinSumOfProductOfTwoArray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a,vector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&lt;int&gt;&amp; b, int k){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diff = 0, result =0;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tmp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 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mult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* 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result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mult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mult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&lt;0 &amp;&amp; 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tmp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]+2*k) * 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mult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&lt;0 &amp;&amp; 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tmp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]-2*k) * 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mult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&gt;0 &amp;&amp; 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tmp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+2*k) * 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mult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&gt;0 &amp;&amp; 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tmp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]-2*k) * 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d = abs(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mult-tmp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if(d &gt; diff)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diff = 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result-diff;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a = {2, 3, 4, 5, 4};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b = {3, 4, 2, 3, 2};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MinSumOfProductOfTwoArray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(a, b, 3)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3178583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443600-BA4B-C0DF-5B64-54BA17D8E5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770A07F6-F374-5192-054B-664756A3DC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8372888"/>
              </p:ext>
            </p:extLst>
          </p:nvPr>
        </p:nvGraphicFramePr>
        <p:xfrm>
          <a:off x="125130" y="868118"/>
          <a:ext cx="5166718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667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Minimum Sum of Absolute Difference of Pairs of Two Arrays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두 배열이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두 배열의 요소의 차의 합이 최소값을 갖도록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정렬한 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두 배열의 같은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요소의 차를 누적 합으로 더하기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C42E6F90-C899-6C49-7F80-B7A4892E4AB0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188DD03-EBDF-0781-29C1-135F7AD6210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449643E5-B8AB-4CD4-61A3-AF8635C5CB16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5A2CF89E-0827-E06B-0A70-44497EE17F1E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D4B340-599D-D1D9-EC71-10171C6D136C}"/>
              </a:ext>
            </a:extLst>
          </p:cNvPr>
          <p:cNvSpPr txBox="1"/>
          <p:nvPr/>
        </p:nvSpPr>
        <p:spPr>
          <a:xfrm>
            <a:off x="-1" y="-57750"/>
            <a:ext cx="120920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Min Sum of Absolute Diff of Pair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0D6BD95-9743-96CB-74B1-26571D9B9A1B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5F624292-51C9-D500-FCCF-BD4C18E3D03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1A3E0507-7FDD-54C1-7551-CFAF4A4E929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E9E00BA-0844-C076-0312-52FE5ED1477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275D249D-C613-2F64-22C5-F6C1830AC098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4D777B0B-C513-7A8C-6DE4-C44E6F60EE9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4B136AE8-42AE-1281-6FBD-B0535A5F8475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7F6545C0-95BB-6360-64AD-F3D3A75E595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CE259755-996C-32A1-57D8-579B00E532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411423"/>
              </p:ext>
            </p:extLst>
          </p:nvPr>
        </p:nvGraphicFramePr>
        <p:xfrm>
          <a:off x="125129" y="1972085"/>
          <a:ext cx="3214972" cy="1889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1497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4063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44270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MinSumOfAbsDiffOfPairTwoArr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a, vector&lt;int&gt;&amp; b){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sum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sum += abs(a[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]-b[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sum;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a = {2, 3, 4, 5, 4};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b = {3, 4, 2, 3, 2};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MinSumOfAbsDiffOfPairTwoArr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(a, b)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0504812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773B19-E23F-0608-F10F-9384459AD1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B91AA28B-8EFD-53A9-DC47-5FFD01371D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986300"/>
              </p:ext>
            </p:extLst>
          </p:nvPr>
        </p:nvGraphicFramePr>
        <p:xfrm>
          <a:off x="125130" y="868119"/>
          <a:ext cx="5435412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3541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4158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Minimum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Increment/Decrement to Make Array Non-Increasing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배열이 주어지면 최소 변경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(+- 1)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증가하지 않는 형식으로 변환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DC1DB379-D7F6-2912-64B7-8D8188597AFE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BCED3D5-ED79-015D-4BC4-8177665FCB43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41D720A4-12F4-FCC9-3C1F-8ABAA8864525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1DD31E3-14EE-2D44-C28C-00F268F4C3F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28F816-E8A6-7857-9E9B-EA644D59E592}"/>
              </a:ext>
            </a:extLst>
          </p:cNvPr>
          <p:cNvSpPr txBox="1"/>
          <p:nvPr/>
        </p:nvSpPr>
        <p:spPr>
          <a:xfrm>
            <a:off x="-1" y="-57750"/>
            <a:ext cx="12191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Min Inc/Dec to Make Array Non-Inc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A9CC08C-F40D-7AB0-F4F3-31E4A149FE4E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963EA14-5A27-9BBA-743F-80B9E42976A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1EAFF754-30E1-FB3C-2DD6-24A18C330FE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D97CF65-1FE2-E323-587B-3E998BECB43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64AEDC32-0EFA-9D5B-EEC9-BF62074DEA7F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988D2866-7434-251B-D9CB-5E0CE7062C2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652FEE5-D642-E7A6-2067-A3E7D39B9D2D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5E70ACFF-E169-F254-1E98-704E33CFB73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C240131-10CA-1449-BB19-11D05898B1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0323291"/>
              </p:ext>
            </p:extLst>
          </p:nvPr>
        </p:nvGraphicFramePr>
        <p:xfrm>
          <a:off x="125130" y="1705011"/>
          <a:ext cx="2880538" cy="2316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053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TransformNonIncArr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result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priority_queue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=size-1;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&gt;=0; --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if(!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pq.empty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pq.top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 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result += abs(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pq.top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pq.pop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pq.push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pq.push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a = {2, 3, 4, 5, 4};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TransformNonIncArr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(a)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4296522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63F059-EEA2-DA87-C457-021DF241BD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BBDE7D65-4D6C-C7F1-FBD8-180A5F5357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2099549"/>
              </p:ext>
            </p:extLst>
          </p:nvPr>
        </p:nvGraphicFramePr>
        <p:xfrm>
          <a:off x="125129" y="868118"/>
          <a:ext cx="11490222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9022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Sorting Array with Reverse around Middle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배열이 주어지면 하위 배열을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reverse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해서 정렬할 수 있는지 확인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(reverse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횟수는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제한없음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배열을 복사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정렬한 이후에 정렬된 배열과 초기 배열의 동일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초기 배열에서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(size-1-i)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요소와 정렬된 배열에서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요소 비교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73E93B5-44FD-1711-A7C0-7AA3FF1180B9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CB96761-F7AC-3367-D53A-7734030A0181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C2DFAA78-256D-F910-C718-D6CD85DAAAAD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DDA29428-31F8-3157-90E9-9F69F41F12F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4A4323-C2A4-39E5-8D1E-ED97C67F94CF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Sort </a:t>
            </a:r>
            <a:r>
              <a:rPr lang="en-US" altLang="ko-KR" sz="4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Arr</a:t>
            </a:r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with Reverse around Mid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D9981CC-C052-5EB2-E9DE-690DFF14CACB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E39A788B-71E4-1919-7843-D636BD99077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005CBAC5-F84D-9911-A4FE-99E1BC24465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C075E1BF-32B6-D324-E997-19AF3CA0DAF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FB97316B-9C65-64F3-05B5-63701C9194AA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85F59D02-0061-0313-0E24-A8EEA132CC0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7995AD90-A3BC-307F-732B-61671C106435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223462FD-95D9-2BFC-9F59-22C106CCB83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A10C2B1-80E0-4793-676B-0DF749516F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9743288"/>
              </p:ext>
            </p:extLst>
          </p:nvPr>
        </p:nvGraphicFramePr>
        <p:xfrm>
          <a:off x="125129" y="1968829"/>
          <a:ext cx="2695073" cy="1783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9507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189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5307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IsSortingWithOnlyReverse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temp(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temp.begin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temp.end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++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if(!(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temp[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 &amp;&amp; !(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[size-1-i] == temp[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a = { 1, 7, 6, 4, 5, 3, 2, 8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IsSortingWithOnlyReverse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(a)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8462089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C91D5-FB14-8754-F7F6-BB6925FA9F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7646DFD2-D144-C658-4C5A-924C4AA425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1242434"/>
              </p:ext>
            </p:extLst>
          </p:nvPr>
        </p:nvGraphicFramePr>
        <p:xfrm>
          <a:off x="125129" y="868118"/>
          <a:ext cx="6212171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121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Sum of Areas of Rectangles Possible for an Array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배열이 주어지면 형성될 수 있는 모든 직사각형의 면적 합을 구하는 것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 요소를 최대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까지 줄일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 요소는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세로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세로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형태로 정렬되므로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씩 이동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내림차순 정렬 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현재 요소와 다음 요소가 같거나 차가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경우 직사각형 성립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D2E8A4FB-DFEE-557F-7F94-9F4CC23AB9BF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3091E51-DD4D-0E9A-36D4-CDB578EBA664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37F53046-0659-7BBE-BBFB-C3C3A4AC969F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14A12A0B-8D90-E9D9-8996-4FB788CF0332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982411-083F-595C-BA46-4AA9B1E19A91}"/>
              </a:ext>
            </a:extLst>
          </p:cNvPr>
          <p:cNvSpPr txBox="1"/>
          <p:nvPr/>
        </p:nvSpPr>
        <p:spPr>
          <a:xfrm>
            <a:off x="-1" y="-57750"/>
            <a:ext cx="12191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Sum of Area of Rectangle for Array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22789B6-66FB-273D-8A32-9E21460E509F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F42D46CB-BF90-3BE2-BCCD-20F006900F8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0C0C63A8-C771-1220-8D0E-D3481F7B9A8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255D2430-382E-296B-2E29-14A993A5CFB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89AF9478-F02E-13A5-2887-9F395C0F3D7C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99A7ED34-D4A0-D7A2-693D-CFC46B7DB61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7A938EF3-982A-C1DA-F5D6-A5E30FC9553D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6085A6A5-BA3F-01B1-B659-80BA2AFEF0C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69579E4A-1A30-AE16-D359-50FD3DFC01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7293515"/>
              </p:ext>
            </p:extLst>
          </p:nvPr>
        </p:nvGraphicFramePr>
        <p:xfrm>
          <a:off x="125129" y="2383565"/>
          <a:ext cx="2897204" cy="2956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9720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MaxSumAreaOfRectangle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sum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bool flag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greater&lt;int&gt;());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 ; ++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[i+1] ||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[i+1] == 1) &amp;&amp; !flag){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flag = !flag;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[i+1];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[i+1] ||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[i+1] == 1) &amp;&amp; flag){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flag = !flag;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sum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[i+1] 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sum;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a = { 10, 10, 10, 10, 11, 10, 11, 10, 9, 9, 20, 20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MaxSumAreaOfRectangle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(a)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763749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167043"/>
              </p:ext>
            </p:extLst>
          </p:nvPr>
        </p:nvGraphicFramePr>
        <p:xfrm>
          <a:off x="177800" y="868119"/>
          <a:ext cx="11811000" cy="594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이진트리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최상위 노드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(root),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최하위 노드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(leaf)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응용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허프만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코딩 트리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데이터 압축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스프레드 시트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우선순위 큐 구현 및 최대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최소 검색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인코딩 및 디코딩 작업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요소를 빠르게 정렬하거나 검색할 때 활용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순회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Depth First Search(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중간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node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순회 이름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Preorder Traversal(cur-&gt;left-&gt;right)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Inorder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Traversal(left -&gt;cur-&gt;right)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Postorder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Traversal(left-&gt;right-&gt;cur)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Breadth First Search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Level Order Traversal(root-&gt;leaf, left-&gt;right)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Boundary Traversal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Diagonal Traversal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속성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Level x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있는 최대 노드 수는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(root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레벨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높이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최대 노드 수는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-1  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높이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깊이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 root-&gt;leaf)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 노드가 있는 이진 트리에서 가능한 최소 높이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레벨은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log</a:t>
                      </a:r>
                      <a:r>
                        <a:rPr lang="en-US" altLang="ko-KR" sz="1200" b="1" kern="1200" baseline="-25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(N+1)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leaf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노드가 있으면 최소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|Log</a:t>
                      </a:r>
                      <a:r>
                        <a:rPr lang="en-US" altLang="ko-KR" sz="1200" b="1" kern="1200" baseline="-25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N|+1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레벨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0/2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개의 자식이 있는 노드만 있는 트리에서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leaf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노드의 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자식이 있는 노드 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Perfect binary tree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간선 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노드 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자식 수에 따른 이진 트리 유형</a:t>
                      </a:r>
                      <a:b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</a:b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Full Binary Tree: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자식 노드가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0/2 </a:t>
                      </a:r>
                      <a:b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</a:b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Degenerate Binary Tree: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내부 노드가 하나의 자식 노드만 가짐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Skewed Binary Tree: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왼쪽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오른쪽으로 치우친 트리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level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완료에 따른 이진 트리 유형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Complete Binary Tree: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마지막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level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제외하고 다 채워 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Perfect Binary Tree: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내부 노드에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자식이 있고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리프 노드가 동일한 레벨에 있는 트리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(leaf node = internal node +1)(height = 2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h+1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-1, h=0~)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Balanced Binary Tree: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트리의 높이가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O(Log 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CB42FF5-5B4B-BDC2-B304-2414C280D4C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509D34B-E0E8-90C7-BC3D-139F21F4F00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BFE464B-2009-7876-F909-B2039CC7F1D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Binary Tree - (1)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7CB05A4-438D-103B-371E-3FEB7550BB2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866BFF6-F8D2-87F6-4B91-1640838C0CD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F68DF7B-4F14-3C3A-2405-DA2D37CAFA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F060B97-4E71-1254-9DDA-B3A30BE3377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E8C6A33-58DC-B406-C9EF-5BC6F0E54F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9988105"/>
              </p:ext>
            </p:extLst>
          </p:nvPr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4" name="그림 13">
            <a:extLst>
              <a:ext uri="{FF2B5EF4-FFF2-40B4-BE49-F238E27FC236}">
                <a16:creationId xmlns:a16="http://schemas.microsoft.com/office/drawing/2014/main" id="{8D07E90E-501E-4F6C-6615-B2EB7F882D48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357544" y="1006618"/>
            <a:ext cx="6385194" cy="3218002"/>
          </a:xfrm>
          <a:prstGeom prst="rect">
            <a:avLst/>
          </a:prstGeom>
        </p:spPr>
      </p:pic>
      <p:sp>
        <p:nvSpPr>
          <p:cNvPr id="16" name="왼쪽 중괄호 15">
            <a:extLst>
              <a:ext uri="{FF2B5EF4-FFF2-40B4-BE49-F238E27FC236}">
                <a16:creationId xmlns:a16="http://schemas.microsoft.com/office/drawing/2014/main" id="{6E482158-2811-ADF2-3EF5-A5EEA320873C}"/>
              </a:ext>
            </a:extLst>
          </p:cNvPr>
          <p:cNvSpPr/>
          <p:nvPr/>
        </p:nvSpPr>
        <p:spPr>
          <a:xfrm>
            <a:off x="6434667" y="1829428"/>
            <a:ext cx="127000" cy="1464105"/>
          </a:xfrm>
          <a:prstGeom prst="leftBrac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왼쪽 중괄호 18">
            <a:extLst>
              <a:ext uri="{FF2B5EF4-FFF2-40B4-BE49-F238E27FC236}">
                <a16:creationId xmlns:a16="http://schemas.microsoft.com/office/drawing/2014/main" id="{AAFFFECB-6A80-9C03-7D52-BF011BA83B91}"/>
              </a:ext>
            </a:extLst>
          </p:cNvPr>
          <p:cNvSpPr/>
          <p:nvPr/>
        </p:nvSpPr>
        <p:spPr>
          <a:xfrm>
            <a:off x="6434667" y="3631066"/>
            <a:ext cx="127000" cy="60401"/>
          </a:xfrm>
          <a:prstGeom prst="leftBrac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96C2684-C134-156C-ABB1-9F47B2BCA45E}"/>
              </a:ext>
            </a:extLst>
          </p:cNvPr>
          <p:cNvSpPr txBox="1"/>
          <p:nvPr/>
        </p:nvSpPr>
        <p:spPr>
          <a:xfrm>
            <a:off x="6083300" y="1458827"/>
            <a:ext cx="679805" cy="323165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050" b="1" dirty="0">
                <a:solidFill>
                  <a:srgbClr val="0000FF"/>
                </a:solidFill>
              </a:rPr>
              <a:t>Internal Node</a:t>
            </a:r>
            <a:endParaRPr lang="ko-KR" altLang="en-US" sz="1050" b="1" dirty="0">
              <a:solidFill>
                <a:srgbClr val="0000FF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5C99D44-FC76-B4EB-7D64-D214BDF10E8D}"/>
              </a:ext>
            </a:extLst>
          </p:cNvPr>
          <p:cNvSpPr txBox="1"/>
          <p:nvPr/>
        </p:nvSpPr>
        <p:spPr>
          <a:xfrm>
            <a:off x="6083299" y="3829966"/>
            <a:ext cx="679805" cy="323165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050" b="1" dirty="0">
                <a:solidFill>
                  <a:srgbClr val="FF0000"/>
                </a:solidFill>
              </a:rPr>
              <a:t>External Node</a:t>
            </a:r>
            <a:endParaRPr lang="ko-KR" altLang="en-US" sz="105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54729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D0AE5D-6B71-897A-CDD4-3F40DB9954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801BD3BD-5EA9-3BF0-64CB-346172965E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1540828"/>
              </p:ext>
            </p:extLst>
          </p:nvPr>
        </p:nvGraphicFramePr>
        <p:xfrm>
          <a:off x="125129" y="868119"/>
          <a:ext cx="4904071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040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467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Largest lexicographic array with at-most K consecutive swaps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배열이 주어지면 최대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swap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해서 내림차순 형태로 정렬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6182B6D0-2655-37BE-AFA6-D16B823E8375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10C6DB8-A133-8F5E-98D1-3EEEC328E69E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A77EA8E8-F72F-4F4C-B2D2-60D1D0F39C42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35B425DA-DDD1-B0D5-DCFB-2405A435D8B5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627035-13F1-64EC-F533-CEC92ACD8FA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Desc Order Array with &lt;= K Swap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9316687-4306-D01C-B891-93AAA107CE08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9C6EF2E1-5FED-D6C4-C3F9-B2639AA7308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596A6275-5418-6D51-E0E7-346980D39BB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4FAEFF4E-D623-9AFD-94EA-20292F06E03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FA0FB698-A36D-DB14-DE44-A2F96B4E7A0B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BBDD152C-8DB1-4BCB-0870-11020E5655E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8E04505C-4E0C-3E01-0825-32364C2A942A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A3D19823-5C93-240E-5A3D-BACA87F0D2E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7AF387E5-1CDC-B17D-A337-BB0A958B4B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511677"/>
              </p:ext>
            </p:extLst>
          </p:nvPr>
        </p:nvGraphicFramePr>
        <p:xfrm>
          <a:off x="125129" y="2278508"/>
          <a:ext cx="2184934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8493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AtMostKSwap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k){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&lt;size-1 &amp;&amp; k&gt;0;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pos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j=i+1; j&lt;size;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if(k &lt;= j-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break;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[pos])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pos =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j=pos; j&gt;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j--)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swap(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[j-1]);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k -= pos-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a = {3, 5, 4, 1, 2};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k = 4;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AtMostKSwap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(a, k);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for(auto&amp; k : a)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k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451476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BE8FCE-DAC4-DD63-B06C-DF44243174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28A07C5-AA0F-9923-7188-32739C077D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6099486"/>
              </p:ext>
            </p:extLst>
          </p:nvPr>
        </p:nvGraphicFramePr>
        <p:xfrm>
          <a:off x="125129" y="868118"/>
          <a:ext cx="8614137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1413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Partition into two subsets of lengths K and (N – k) such that the difference of sums is maximum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배열과 정수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길이가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N-k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두 하위 집합으로 분할하여 두 하위 집합의 합 간 차이가 최대로 되도록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정렬한 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요소를 더하고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나머지를 더 한 값의 차를 구함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3D14F85-7DAC-A63A-284E-698BCEF4ECC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8DC8F26-1B1A-CF45-5C59-C48E0EC84407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FE673CB7-C9A2-4472-C46B-343994FD074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845C2DCE-A044-9F53-310B-46E874492A13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6018C1-A12D-9853-F488-3894889695AB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Max Diff of Sum of 2 Subset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A5B04B6-7DE3-0228-FB19-8B9F89F2176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4B5CEF19-6AC0-A668-423D-D6756D54056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861E42C0-1975-8B8D-B0BC-54E2497D0D0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084E7D45-29EF-683D-12E3-E6376887503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EED08CA4-177F-E6A2-F4DD-9059982EEB51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7AD7C1D3-01B5-EEF2-D478-89C81CE63C7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C01968D2-3464-B68A-C866-E0A9AF2C62AD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1B7BDA6-CD46-717A-C5D5-550C56B8813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84B8A0E4-F667-BD7C-5060-2F5FA0D1AF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6595158"/>
              </p:ext>
            </p:extLst>
          </p:nvPr>
        </p:nvGraphicFramePr>
        <p:xfrm>
          <a:off x="125129" y="1988224"/>
          <a:ext cx="2541871" cy="1996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418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121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75643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MaxDiffofSumOfSubset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k){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diff = 0, sum1=0, sum2=0;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&lt;k;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sum1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=k;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sum2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diff = abs(sum1-sum2);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a = {8, 4, 5, 2, 10};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k =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MaxDiffofSumOfSubset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(a, k)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9400417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90540B-3235-012B-3669-9C2CA151BE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44965563-A373-219C-F9FA-2C2FCCCCC1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5734427"/>
              </p:ext>
            </p:extLst>
          </p:nvPr>
        </p:nvGraphicFramePr>
        <p:xfrm>
          <a:off x="125129" y="868118"/>
          <a:ext cx="8466421" cy="429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6642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First Fit Algorithm in Memory Management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여유 파티션 중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번째 충분한 블록에 프로세스 할당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O(n*m) [n: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프로세스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m: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메모리 블록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Partition Allocation Method in Memory Management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종류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Single Contiguous Allocation(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단일 연속 할당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MS-DOS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사용되는 가장 간단한 할당 방법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메모리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(OS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용 예약된 것 제외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프로세스에서 사용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Partitioned Allocation(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분할 할당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메모리를 여러 블록 또는 파티션으로 나눔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요구사항에 따라 프로세스 할당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Paged Memory Management(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페이징된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메모리 관리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메모리는 가상 메모리 환경에서 사용되는 페이지 프레임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고정 크기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구분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대부분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에서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배치 알고리즘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First Fit: main memory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최상위에서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번째 충분한 블록인 파티션에 할당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        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처음부터 메모리 스캔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메모리가 충분히 크면 블록 선택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Best Fit: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여유 파티션 중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번째로 작은 충분한 파티션에 프로세스 할당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        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검색에 많은 시간을 소요해 성능은 떨어짐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Worst Fit: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여유 파티션 중 가장 큰 파티션에 프로세스 할당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Next Fit: First Fit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유사하지만 마지막 할당 지점에서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번째 충분한 파티션 검색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Segmented Memory Management(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세그먼트화된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메모리 관리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메모리는 여러 세그먼트로 나뉨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할당된 메모리가 연속적 필요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세그먼트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프로세스의 데이터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코드를 논리적으로 그룹화한 것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EBAAD3F-FBD2-6CE0-887D-64171158D3C5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DC23087-7743-8312-B6C7-FFB7A24C7AC7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92E913C8-7739-4686-9A6F-04678A3EBD02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03A61E8E-3F6D-4092-FA7A-0CDE6FABC419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4DAF8A-F1AC-79E4-74F6-920B3465344C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First Fit in Memory Management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5FCBD86-0F8C-98B2-5603-05C86188A593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59B6C97-48C0-D29F-83EC-429EB6E3508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9D2132D6-65FC-4490-F25E-10269B376B0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B6F7434-0D49-B309-0CDC-70A2D25B8AD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37AC063F-2B6B-443B-83A1-C4660C7DCBF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996047F9-CFC9-3853-8F15-120D9ECBCDC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B223E739-B248-DED8-C306-379F514658F1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E232F81D-84F2-EAF4-3558-59780C25182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5932964B-0085-AB06-E1E1-EE3354C516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2934261"/>
              </p:ext>
            </p:extLst>
          </p:nvPr>
        </p:nvGraphicFramePr>
        <p:xfrm>
          <a:off x="8715553" y="868118"/>
          <a:ext cx="2895600" cy="327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956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block, vector&lt;int&gt;&amp; process){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block.size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process.size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alloc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if(block[j] &gt;=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alloc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block[j] -=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break;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 " &lt;&lt; i+1 &lt;&lt; "\t\t" &lt;&lt;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&lt;&lt; "\t\t";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alloc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alloc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"Not allocated";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block = {100, 500, 200, 300, 600};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process = {212, 417, 112, 426};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(block, process);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1106563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A59DD8-8985-BA83-DBB9-670FA494B5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A99F1EE-BE6A-E50F-6B80-82B168E7B7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6599121"/>
              </p:ext>
            </p:extLst>
          </p:nvPr>
        </p:nvGraphicFramePr>
        <p:xfrm>
          <a:off x="125129" y="868119"/>
          <a:ext cx="3780121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8012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Best Fit Algorithm in Memory Management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여유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파티션 중 가장 작은 파티션에 프로세스 할당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C76CDDB5-EAE2-8797-CC85-5892BFA4E53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3D6AE77-53B9-D2C5-7B43-DD27D77F867C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EEA066-F039-F41A-4349-8A8AF8822E13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3AF3A76B-564A-6188-CBE1-CDCD4F98EF93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21F92A-3993-D694-604E-1F748A0A90C1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Best Fit in Memory Management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5D09AFA-6DD8-1201-17AD-98B0D7DB9C51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74E30C67-DDBA-5584-04DC-466E8C5B306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3EB7C375-01B5-ED8E-6D03-055350A2971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3AC8F34-988C-4DB0-EE03-0A648AAB4C3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11F3F53-2D32-A0A0-9F1F-56AF9B1DD2AB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A51B687B-9581-9989-CB0E-0EE8598446C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359BE5F3-3ED6-8529-23AE-27C2E35BD7CC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2489F4B3-231E-C5F5-B761-BEB8AD3AA1A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88A03B1-BF96-B626-4083-7F73B66C06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7331108"/>
              </p:ext>
            </p:extLst>
          </p:nvPr>
        </p:nvGraphicFramePr>
        <p:xfrm>
          <a:off x="125129" y="1641171"/>
          <a:ext cx="2922872" cy="3916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2287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BestFit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block, vector&lt;int&gt;&amp; process){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block.size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process.size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alloc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best =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if(block[j] &gt;=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if(best ==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best =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else if(block[best] &gt; block[j])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best =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if(best != -1){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alloc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best;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block[best] -=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 " &lt;&lt; i+1 &lt;&lt; "\t\t" &lt;&lt;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&lt;&lt; "\t\t";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alloc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alloc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"Not allocated";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block = {100, 500, 200, 300, 600};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process = {212, 417, 112, 426};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BestFit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(block, process);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2465702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FC1F97-FFFE-D75E-E4B2-0654C585F4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3B3EFCD4-3E4A-4E82-2307-17C04E3143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5309854"/>
              </p:ext>
            </p:extLst>
          </p:nvPr>
        </p:nvGraphicFramePr>
        <p:xfrm>
          <a:off x="125129" y="868119"/>
          <a:ext cx="4600875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0087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Worst Fit Algorithm in Memory Management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여유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파티션 중 가장 큰 파티션에 프로세스 할당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O(n*m) [n: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프로세스 개수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m: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블록 개수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D711BFA7-4649-0EC0-1231-46739DEBA5BE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7970FBB-07D0-BD7C-91C4-CD85EEFACB45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08BDB07F-3306-9AEB-A846-62F9D8DCD14C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D775BB92-FC48-84F3-4CF4-8DD273C892BA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DBB181-E284-63F9-36F1-EDDB58E72660}"/>
              </a:ext>
            </a:extLst>
          </p:cNvPr>
          <p:cNvSpPr txBox="1"/>
          <p:nvPr/>
        </p:nvSpPr>
        <p:spPr>
          <a:xfrm>
            <a:off x="-1" y="-57750"/>
            <a:ext cx="120920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Worst Fit in Memory Management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874A2B0-D889-1846-660A-17A9D5EFB9B0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9031CD6F-DE7C-7414-FBEF-BC9B8E5CE67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6D655495-EB07-2780-FA9E-D3804C72429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394EF5B4-CE65-8B96-CEE7-94365E36BB9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E73F029-F28D-9A12-F692-6A68186D6B8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BEE1136B-E79A-30B3-4474-AFF5A1A028C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2CD53129-7791-0829-3E3D-F70EDF320AEC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EC676A5-2DBB-3ACD-11CB-24DDA7CF0AE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181C473-695F-B810-1E1B-619A5CB5CA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2795309"/>
              </p:ext>
            </p:extLst>
          </p:nvPr>
        </p:nvGraphicFramePr>
        <p:xfrm>
          <a:off x="125129" y="1641171"/>
          <a:ext cx="2839452" cy="3916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3945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WorstFit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block, vector&lt;int&gt;&amp; process){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block.size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process.size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alloc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worst =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if(block[j] &gt;=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if(worst ==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worst =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else if(block[worst] &lt; block[j])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worst =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if(worst != -1){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alloc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worst;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block[worst] -=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 " &lt;&lt; i+1 &lt;&lt; "\t\t" &lt;&lt;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&lt;&lt; "\t\t";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alloc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alloc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"Not allocated";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block = {100, 500, 200, 300, 600};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process = {212, 417, 112, 426};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WorstFit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(block, process);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6541356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8B49B4-D492-D877-5F78-BE51AAEBA0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A9FA26F1-EDBD-E024-EE61-221594838F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2102019"/>
              </p:ext>
            </p:extLst>
          </p:nvPr>
        </p:nvGraphicFramePr>
        <p:xfrm>
          <a:off x="125129" y="868118"/>
          <a:ext cx="5966215" cy="3017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6621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Shortest Job First CPU Scheduling(Non-preemptive)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다음 실행을 위해 실행 시간이 가장 짧은 대기 프로세스를 선택하는 스케줄링 정책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Shortest Job First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평균 대기 시간 최소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greedy algorithm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짧은 프로세스가 계속 발생하면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starvation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발생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(Ageing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해결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정확한 실행 시간 추정이 가능한 환경에서만 사용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Turn around time = completion time – arrival time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Waiting time = Turn around time – burst time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FCFS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평균 대기 시간 단축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장기 스케줄링에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평균 처리 시간 측면에서 최적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처리 시간이 길어지거나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기아 상태 발생 가능성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F3ADDAF-A765-C738-3755-580E7904ECCA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151EA41-EEFB-213F-5601-FF91736CEDE6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2730130-BB4A-118E-83CF-E7CEF1105C83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8FF753C-2739-EE40-6DA3-183A9B1FFB8E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CEDCE6-69DC-F5C3-CEF9-7AE18C6D0262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Shortest Job First (CPU Scheduling)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ACCD60E-0CE8-7F26-D663-2A7FC1DA6392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E86B78BD-A00B-A905-5F5C-23BA9341895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D382555A-8DD7-F9C7-4538-7C4630579F2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192FB0D-8804-811F-C2E4-467DD121A1B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C3F873B4-55FE-D014-79E2-0EE56378B7D3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18FE735B-6F29-5579-70AD-E01CD236794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EB285792-FDF8-2B54-441F-1DDA0D1C0514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3FD44FCA-D347-5E51-9286-0E61711384B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E2AECC14-6CBB-0C9E-2E72-7F43EA4CE7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8560989"/>
              </p:ext>
            </p:extLst>
          </p:nvPr>
        </p:nvGraphicFramePr>
        <p:xfrm>
          <a:off x="6299595" y="868118"/>
          <a:ext cx="5653372" cy="381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5337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CompareBurstTime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a, vector&lt;int&gt;&amp; b){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a[1] &lt; b[1];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NonPreempShortestJobFirst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process){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process.size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time_total_wait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time_total_tat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double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time_avg_wait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time_avg_tat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process.begin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process.end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CompareBurstTime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process[0].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][2] += process[j][1];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time_total_wait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+=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][2];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time_avg_wait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(double)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time_total_wait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/ size;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"P     BT     WT     TAT"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][1]+process[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][2]);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time_total_tat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+=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][3];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"P" &lt;&lt;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][0] &lt;&lt; "     " &lt;&lt;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][1] &lt;&lt; "     " &lt;&lt;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][2] &lt;&lt; "      " &lt;&lt;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][3]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time_avg_tat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(double)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time_total_tat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/ size;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"Average Waiting Time= "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time_avg_wait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"Average Turnaround Time= "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time_avg_tat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process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3}, {2, 6}, {3, 10}, {4, 12}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NonPreempShortestJobFirst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(process);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6145749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CEB86A-46A3-800B-3469-B678BC1A38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21AC5C94-555A-9590-3441-2DE2E34E6A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5791122"/>
              </p:ext>
            </p:extLst>
          </p:nvPr>
        </p:nvGraphicFramePr>
        <p:xfrm>
          <a:off x="125129" y="868118"/>
          <a:ext cx="6723143" cy="7146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231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71460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Job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Scheduling with Two Jobs allowed at a time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작업과 시작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종료 시간이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동시에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 이하의 작업만 진행하는지 확인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3FA04DA-A7A8-8EE1-2E95-4CF39C5A3E2E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B4F34FF-C582-86DB-2C6F-08E6335237E7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3BE3AA57-49F1-76D6-BA6B-52EAD58FA0BF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D5CDE08B-D48E-6BD3-CBA1-CC99CE9A1DCB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D35C29-2C8C-E554-4615-B956167D10A9}"/>
              </a:ext>
            </a:extLst>
          </p:cNvPr>
          <p:cNvSpPr txBox="1"/>
          <p:nvPr/>
        </p:nvSpPr>
        <p:spPr>
          <a:xfrm>
            <a:off x="-1" y="-57750"/>
            <a:ext cx="12191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Job Scheduling(2 Jobs allowed)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1E5370F-950F-2FBA-BE3E-7FCEDB66CFAE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8F43A3D-B295-5A6D-E063-354E74DA914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476820F-4544-8EE1-7357-6D906CE9C98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7194905E-00FC-B76E-A558-BA59B0F4F60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C12D6AA3-BE7A-DD78-3A35-8A9ECC678803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FE69FE27-52FF-490E-C512-EA27493C477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C44E573F-EBBA-1EBD-9BBA-051E77743BBA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C1893E07-5AE1-61CD-4F29-635D6DB8240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94FC9DD-F6C2-7CD2-AE8D-6FB2ABB9BB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9584492"/>
              </p:ext>
            </p:extLst>
          </p:nvPr>
        </p:nvGraphicFramePr>
        <p:xfrm>
          <a:off x="125129" y="2278508"/>
          <a:ext cx="2757772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5777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CheckTwoJobsAtATime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(vector&lt;pair&lt;int, int&gt;&gt;&amp; job){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job.size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job.begin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job.end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j1 = job[0].second, j2 = job[1].second;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=2;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if(job[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].first &gt;= j1){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j1 = j2;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j2 = job[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].second;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if(job[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].first &gt;= j2)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j2 = job[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].second;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vector&lt;pair&lt;int, int&gt;&gt; job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2}, {2, 3}, {4, 5}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CheckTwoJobsAtATime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(job);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6134838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3F1AF3-39B4-B830-588C-6EC07180B5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A8C144F-3638-BD61-9B38-D03EC1ED6D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0201447"/>
              </p:ext>
            </p:extLst>
          </p:nvPr>
        </p:nvGraphicFramePr>
        <p:xfrm>
          <a:off x="125129" y="868119"/>
          <a:ext cx="7037671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376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Optimal Page Replacement Algorithm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미래에 가장 오랫동안 사용되지 않을 페이지를 교체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 * f) [n: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페이지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f: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프레임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], O(p * f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[p: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페이지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f: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프레임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B6060BF6-AE9C-034F-73F1-672AC5BA1361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8862C69-6E2E-A628-B34D-AAB429707E94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DCB97D3F-30B1-DBB4-2553-E39075CAB569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A091F555-0BF7-3CBF-6CAB-AA04F34A17BA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C1084C-0CC1-41D0-5137-94051DD6F017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Optimal Page Replacement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0FA126F-F73E-DA86-B2FB-4AC78B07F4F0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609481D7-1CB3-D916-C96F-B676A4F198F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9BAFFDC0-51AE-5DFC-D2EA-BA5EF79E19A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4146E052-B5AF-0457-142B-E40F0656088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F0E1210B-6A3C-CF33-0943-BD03D1AF8CF1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6727AE02-6115-4896-8175-02F142A7F66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D8ABE574-636C-BD53-8B34-F521A8B830BA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B33E7B96-3B31-AF9D-8EA7-90A3D88953C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72107159-AC7D-2BAA-6924-608A1F3A52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6731453"/>
              </p:ext>
            </p:extLst>
          </p:nvPr>
        </p:nvGraphicFramePr>
        <p:xfrm>
          <a:off x="3465100" y="1582727"/>
          <a:ext cx="3675224" cy="5196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7522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9089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91927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SearchKey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frame, int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frame.size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if(frame[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PredictNotUsedInFuture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frame, vector&lt;int&gt;&amp; page, int index){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result = -1, far = index;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frame.size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for(j = index; j&lt;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page.size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if(frame[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page[j]){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if(j &gt; far){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far =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result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break;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if(j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page.size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result == -1 ? 0 :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OptimalPageReplacement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page,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frame;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page.size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hit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SearchKey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(frame, page[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hit++;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continue;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frame.size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frame.push_back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(page[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j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PredictNotUsedInFuture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(frame, page, i+1);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frame[j] = page[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"hit= " &lt;&lt; hit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"miss= "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- hit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page = {7, 0, 1, 2, 0, 3, 0, 4, 2, 3, 0, 3, 2};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OptimalPageReplacement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(page, 4);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E20E8D0D-D1D9-07F4-27AF-14EC673541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4515678"/>
              </p:ext>
            </p:extLst>
          </p:nvPr>
        </p:nvGraphicFramePr>
        <p:xfrm>
          <a:off x="7340836" y="868118"/>
          <a:ext cx="3675224" cy="5623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7522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OptimalPageReplacementWithUnorderedSet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page,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frame(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hit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page.size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 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bool found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emptyFrame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far = 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repIdx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if(frame[j] == page[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]){// page found in a frame: hit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hit++;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found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break;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if(frame[j] == -1){// Page not found in a frame: miss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frame[j] = page[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emptyFrame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break;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if(found ||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emptyFrame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continue;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for(k = i+1; k&lt;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k++){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if(frame[j] == page[k]){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if(k &gt; far){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    far = 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repIdx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break;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if(k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repIdx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break;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frame[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repIdx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page[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"hit = " &lt;&lt; hit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"miss = "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- hit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page = {1, 2, 3, 4, 5, 6, 7, 8, 9, 1, 2, 3, 4, 5};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4;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OptimalPageReplacementWithUnorderedSet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(page,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56A4D4D1-D7D6-1C15-0D7B-E0CD58061DBE}"/>
              </a:ext>
            </a:extLst>
          </p:cNvPr>
          <p:cNvSpPr txBox="1"/>
          <p:nvPr/>
        </p:nvSpPr>
        <p:spPr>
          <a:xfrm>
            <a:off x="5525238" y="35007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O(n * f)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A65D21-D009-1AA4-2DFE-F6F4E104AA5B}"/>
              </a:ext>
            </a:extLst>
          </p:cNvPr>
          <p:cNvSpPr txBox="1"/>
          <p:nvPr/>
        </p:nvSpPr>
        <p:spPr>
          <a:xfrm>
            <a:off x="9181401" y="3769512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O(p * f</a:t>
            </a:r>
            <a:r>
              <a:rPr lang="en-US" altLang="ko-KR" baseline="30000" dirty="0"/>
              <a:t>2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479809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5504DE-F046-9B87-A5D4-4620284837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4AB0AF96-1E53-4B92-F86E-BF2988DF8C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1832909"/>
              </p:ext>
            </p:extLst>
          </p:nvPr>
        </p:nvGraphicFramePr>
        <p:xfrm>
          <a:off x="125130" y="868118"/>
          <a:ext cx="7338360" cy="3931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Kruskal’s Minimum Spanning Tree(MST)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가중치 별로 오름차순 정렬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추가하고 순환을 형성하지 않으면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포함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(Disjoint set[Union-Find algorithm]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V-1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있을 때까지 반복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O(E *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E) / O(E *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Minimum Spanning Tree(MST)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가능한 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spanning tree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중 최소 가중치를 갖는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spanning tree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MST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spanning tree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속성을 가짐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Spanning Tree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정점을 포함하는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connected, undirected graph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트리 모양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subgraph(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비순환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형성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속성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graph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spanning tree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vertex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수는 동일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개수는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Vertex -1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 E = V –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연결이 끊어지면 안됨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소스는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비순환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총 비용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가중치는 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가중치 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MST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여러 개가 존재할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응용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네트워크 설계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이미지 처리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생물학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진화 관계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소셜 네트워크 분석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E704C38-3D1D-01A0-9DC9-1A62DF5646A5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A4A5124-FCB7-C832-5C28-CBA2E862F051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CE90CB67-5BD4-51CA-4C20-0DD0724A3FD4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B370E078-46C0-5E5A-FCB1-E3EF3A425090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50D1F0-56DE-A9DE-F123-A855A541CD3A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Kruskal’s Minimum Spanning Tree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61180E8-93ED-8931-FF56-EF381D2191A8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85675B39-44B2-0F2C-858A-A5E27AA42AB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4A162FE-ABB7-75DA-EB3B-163EABF6B67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5B16F8E-845A-694C-5EB8-0A5DA0ECA0A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31BD5482-D407-501D-0BCB-A2A899684CB9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103CAF8-D327-C9DC-DBA5-062121B904D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51618432-51A1-1660-3545-8FDFE297E15C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BEE758E-A97E-FE26-F6E9-4F0BAA33D6A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57014E7E-AF23-BA05-BBDA-BF5A03BD3C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8097249"/>
              </p:ext>
            </p:extLst>
          </p:nvPr>
        </p:nvGraphicFramePr>
        <p:xfrm>
          <a:off x="7531939" y="868118"/>
          <a:ext cx="4602911" cy="4130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1312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  <a:gridCol w="2689788">
                  <a:extLst>
                    <a:ext uri="{9D8B030D-6E8A-4147-A177-3AD203B41FA5}">
                      <a16:colId xmlns:a16="http://schemas.microsoft.com/office/drawing/2014/main" val="3129950064"/>
                    </a:ext>
                  </a:extLst>
                </a:gridCol>
              </a:tblGrid>
              <a:tr h="182408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371832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class DSU{// Disjoint Set Union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int* parent;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int* rank;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public: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DSU(int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parent = new int[n];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rank = new int[n];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rank[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Find(int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Find(parent[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void Unite(int x, int 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s1 = Find(x);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s2 = Find(y);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if(s1 != s2){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if(rank[s1] &lt; rank[s2])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parent[s1] = s2;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 if(rank[s1] &gt; rank[2])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parent[s2] = s1;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else{// same rank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parent[s2] = s1;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rank[s1] +=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class Graph{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edgelist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v;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public: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Graph(int v) { this-&gt;v = v;}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x, int y, int w){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edgelist.push_back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({w, x, y});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Kruskal_MST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edgelist.begin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edgelist.end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DSU s(v);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for(auto edge :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edgelist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w = edge[0];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x = edge[1];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y = edge[2];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s.Find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(x) !=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s.Find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(y)){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s.Unite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(x, 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result += w;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x &lt;&lt; "-" &lt;&lt; y &lt;&lt; "=" &lt;&lt; w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"Min cost(weight): " &lt;&lt;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 g(4);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1, 10);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(1, 3, 15);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(2, 3, 4);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(2, 0, 6);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3, 5);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g.Kruskal_MST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DEA70BE5-57DB-35CF-8F2A-D11B2E604E69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49419" y="5077789"/>
            <a:ext cx="4473351" cy="1676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7682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F1678A-E0BC-590E-FD4B-A48CCAB493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744B27C-4239-16DF-7753-99E1D58FC351}"/>
              </a:ext>
            </a:extLst>
          </p:cNvPr>
          <p:cNvGraphicFramePr>
            <a:graphicFrameLocks noGrp="1"/>
          </p:cNvGraphicFramePr>
          <p:nvPr/>
        </p:nvGraphicFramePr>
        <p:xfrm>
          <a:off x="125129" y="868118"/>
          <a:ext cx="10415871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158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77497DA-2625-1236-8556-CACDF60A00E8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AE6BFB6-B3D6-07D8-4176-E5B25FD123C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60C55CC8-88C6-53AF-A65D-F8EDCCAD168E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E7761EC6-FB75-2727-5E27-685FBC32912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61BC95-A640-D31E-B542-F394498BD380}"/>
              </a:ext>
            </a:extLst>
          </p:cNvPr>
          <p:cNvSpPr txBox="1"/>
          <p:nvPr/>
        </p:nvSpPr>
        <p:spPr>
          <a:xfrm>
            <a:off x="-1" y="-57750"/>
            <a:ext cx="12191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1121D61-135D-A114-426F-BA1741A9AC4C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9E679F35-1EE9-016D-3C95-08D26196119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A814996-E106-9E66-8E47-36CFA5DC525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9D0B96A8-686E-BDFB-4DE8-C53FD9174BB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398FB98-CEA7-F3CB-28D5-58BDB323F49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02456B20-6236-23A5-1501-C61A6F8E8BA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528F9A77-BD0E-145A-1164-AB9A4E9BA69B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BEA8A40D-5184-BE08-0013-338F5022E29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75BE021F-7167-2E90-69BB-850D06AF15BE}"/>
              </a:ext>
            </a:extLst>
          </p:cNvPr>
          <p:cNvGraphicFramePr>
            <a:graphicFrameLocks noGrp="1"/>
          </p:cNvGraphicFramePr>
          <p:nvPr/>
        </p:nvGraphicFramePr>
        <p:xfrm>
          <a:off x="125129" y="2278508"/>
          <a:ext cx="2880538" cy="22306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053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566352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17620</TotalTime>
  <Words>38711</Words>
  <Application>Microsoft Office PowerPoint</Application>
  <PresentationFormat>와이드스크린</PresentationFormat>
  <Paragraphs>5296</Paragraphs>
  <Slides>110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110</vt:i4>
      </vt:variant>
    </vt:vector>
  </HeadingPairs>
  <TitlesOfParts>
    <vt:vector size="116" baseType="lpstr">
      <vt:lpstr>맑은 고딕</vt:lpstr>
      <vt:lpstr>Arial</vt:lpstr>
      <vt:lpstr>Cambria Math</vt:lpstr>
      <vt:lpstr>Times New Roman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성호 김</dc:creator>
  <cp:lastModifiedBy>성호 김</cp:lastModifiedBy>
  <cp:revision>558</cp:revision>
  <dcterms:created xsi:type="dcterms:W3CDTF">2023-11-29T11:04:36Z</dcterms:created>
  <dcterms:modified xsi:type="dcterms:W3CDTF">2024-02-29T22:09:26Z</dcterms:modified>
</cp:coreProperties>
</file>